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61" r:id="rId5"/>
    <p:sldId id="259" r:id="rId6"/>
    <p:sldId id="265" r:id="rId7"/>
    <p:sldId id="260" r:id="rId8"/>
    <p:sldId id="262" r:id="rId9"/>
    <p:sldId id="263" r:id="rId10"/>
    <p:sldId id="264"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75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6817A7-A549-4329-80B7-55751CBDC52B}" type="datetimeFigureOut">
              <a:rPr lang="ru-RU" smtClean="0"/>
              <a:pPr/>
              <a:t>26.10.2021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61CE35-C856-461C-B43B-1FFCE6961D9B}" type="slidenum">
              <a:rPr lang="ru-RU" smtClean="0"/>
              <a:pPr/>
              <a:t>‹#›</a:t>
            </a:fld>
            <a:endParaRPr lang="ru-RU"/>
          </a:p>
        </p:txBody>
      </p:sp>
    </p:spTree>
    <p:extLst>
      <p:ext uri="{BB962C8B-B14F-4D97-AF65-F5344CB8AC3E}">
        <p14:creationId xmlns="" xmlns:p14="http://schemas.microsoft.com/office/powerpoint/2010/main" val="914460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kk-KZ" sz="1200" kern="1200" dirty="0" smtClean="0">
                <a:solidFill>
                  <a:schemeClr val="tx1"/>
                </a:solidFill>
                <a:effectLst/>
                <a:latin typeface="+mn-lt"/>
                <a:ea typeface="+mn-ea"/>
                <a:cs typeface="+mn-cs"/>
              </a:rPr>
              <a:t>Күнделікті өмірде «түтін» ұғымы отынның жануы кезінде туындайтын жүйені білдіреді, және әдетте күйе мен заланың қатты бөлшектерінен де тұруы мүмкін. Сонымен қатар оның құрамында отынды айдаудың өнімдері және су буының конденсациясының нәтижесінде пайда болған су тамшылары болуы мүмкін. Дисперсті фазасының бөлшектері атмосферадан дымқылдың біршама бөлігін адсорбирленген түтіндер тұман да түтін де бола алатыны анық. Көбіне түтінденген атмосфераның ылғалдауынан пайда болатын мұндай жүйелер, әсіресе үлкен өндірістік қалаларда, ағылшын терминімен «смог» (smog – smoke (түтін) + fog (тұман)) деп аталады.</a:t>
            </a:r>
            <a:endParaRPr lang="ru-RU" sz="1200" kern="120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6D61CE35-C856-461C-B43B-1FFCE6961D9B}" type="slidenum">
              <a:rPr lang="ru-RU" smtClean="0"/>
              <a:pPr/>
              <a:t>3</a:t>
            </a:fld>
            <a:endParaRPr lang="ru-RU"/>
          </a:p>
        </p:txBody>
      </p:sp>
    </p:spTree>
    <p:extLst>
      <p:ext uri="{BB962C8B-B14F-4D97-AF65-F5344CB8AC3E}">
        <p14:creationId xmlns="" xmlns:p14="http://schemas.microsoft.com/office/powerpoint/2010/main" val="2863328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D61CE35-C856-461C-B43B-1FFCE6961D9B}" type="slidenum">
              <a:rPr lang="ru-RU" smtClean="0"/>
              <a:pPr/>
              <a:t>5</a:t>
            </a:fld>
            <a:endParaRPr lang="ru-RU"/>
          </a:p>
        </p:txBody>
      </p:sp>
    </p:spTree>
    <p:extLst>
      <p:ext uri="{BB962C8B-B14F-4D97-AF65-F5344CB8AC3E}">
        <p14:creationId xmlns="" xmlns:p14="http://schemas.microsoft.com/office/powerpoint/2010/main" val="2260934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26.10.2021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pPr/>
              <a:t>26.10.2021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26.10.2021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pPr/>
              <a:t>26.10.2021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26.10.2021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26.10.2021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26.10.2021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26.10.2021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kk-KZ" b="1" dirty="0" smtClean="0"/>
              <a:t>Дәріс 9.</a:t>
            </a:r>
            <a:r>
              <a:rPr lang="kk-KZ" dirty="0" smtClean="0"/>
              <a:t> </a:t>
            </a:r>
            <a:r>
              <a:rPr lang="en-US" b="1" dirty="0" smtClean="0"/>
              <a:t>«</a:t>
            </a:r>
            <a:r>
              <a:rPr lang="kk-KZ" b="1" dirty="0" smtClean="0"/>
              <a:t>Аэрозольдер. </a:t>
            </a:r>
            <a:r>
              <a:rPr lang="kk-KZ" b="1" dirty="0" smtClean="0"/>
              <a:t>Аэрозольдердің жіктелуі</a:t>
            </a:r>
            <a:r>
              <a:rPr lang="en-US" b="1" dirty="0" smtClean="0"/>
              <a:t>»</a:t>
            </a:r>
            <a:endParaRPr lang="ru-RU" b="1" dirty="0"/>
          </a:p>
        </p:txBody>
      </p:sp>
    </p:spTree>
    <p:extLst>
      <p:ext uri="{BB962C8B-B14F-4D97-AF65-F5344CB8AC3E}">
        <p14:creationId xmlns="" xmlns:p14="http://schemas.microsoft.com/office/powerpoint/2010/main" val="1219796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fontScale="70000" lnSpcReduction="20000"/>
          </a:bodyPr>
          <a:lstStyle/>
          <a:p>
            <a:r>
              <a:rPr lang="kk-KZ" dirty="0"/>
              <a:t>Аэрозольдердегі бөлшектердің таралу қисығы, яғни ондағы әртүрлі радиустарға ие бөлшектердің болуы, аэрозольдердің туындау шарттарынан және аэрозольді алғаннан кейінгі үрдістерден тәуелді (агрегация, коалеценция, изотермиялық айдау).</a:t>
            </a:r>
            <a:endParaRPr lang="ru-RU" dirty="0"/>
          </a:p>
          <a:p>
            <a:r>
              <a:rPr lang="kk-KZ" dirty="0"/>
              <a:t>Аэрозоль бөлшектерінің пішіні, дисперстік фаза құрамының агрегаттық күйіне тәуелді. Түтіннің бөлшектері әртүрлі пішіндерге ие болуы мүмкін, мысалы ине тәрізді, жұлдыз, таспа тәрізді. Түтін бөлшектері күрделі агрегаттан тұруы мүмкін, ал тумандарға болса тамшылардың соқтығысуы әдетте коалесценцияға әкеледі де үлкен өлшемді тамшылардың түзілуін тудырады.</a:t>
            </a:r>
            <a:endParaRPr lang="ru-RU" dirty="0"/>
          </a:p>
          <a:p>
            <a:r>
              <a:rPr lang="kk-KZ" dirty="0" smtClean="0"/>
              <a:t>Бөлшектердің </a:t>
            </a:r>
            <a:r>
              <a:rPr lang="kk-KZ" dirty="0"/>
              <a:t>өлшемі мен пішінін қарапайым микроскоппен, ультра немес электронды микроскопия арқылы анықтайды</a:t>
            </a:r>
            <a:r>
              <a:rPr lang="kk-KZ" smtClean="0"/>
              <a:t>.</a:t>
            </a:r>
            <a:r>
              <a:rPr lang="kk-KZ"/>
              <a:t> </a:t>
            </a:r>
            <a:endParaRPr lang="kk-KZ" smtClean="0"/>
          </a:p>
          <a:p>
            <a:r>
              <a:rPr lang="kk-KZ" smtClean="0"/>
              <a:t>Бөлшектердің </a:t>
            </a:r>
            <a:r>
              <a:rPr lang="kk-KZ" dirty="0"/>
              <a:t>борпылдақтығының нәтижесінде, осы бөлшектер тығыздығы, көбіне олар тұратын заттың тығыздығынан біршама төмен болады. Мұны әртүрлі әдістермен алынған кейбір түтіндердің бөлшектерінің тығыздығының мәнінен көруге болады (3 кесте). </a:t>
            </a:r>
            <a:endParaRPr lang="ru-RU" dirty="0"/>
          </a:p>
          <a:p>
            <a:endParaRPr lang="ru-RU" dirty="0"/>
          </a:p>
          <a:p>
            <a:endParaRPr lang="ru-RU" dirty="0"/>
          </a:p>
        </p:txBody>
      </p:sp>
    </p:spTree>
    <p:extLst>
      <p:ext uri="{BB962C8B-B14F-4D97-AF65-F5344CB8AC3E}">
        <p14:creationId xmlns="" xmlns:p14="http://schemas.microsoft.com/office/powerpoint/2010/main" val="1930835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
            </a:r>
            <a:br>
              <a:rPr lang="ru-RU" dirty="0"/>
            </a:br>
            <a:r>
              <a:rPr lang="ru-RU" dirty="0" smtClean="0"/>
              <a:t>3 </a:t>
            </a:r>
            <a:r>
              <a:rPr lang="ru-RU" dirty="0" err="1"/>
              <a:t>кесте</a:t>
            </a:r>
            <a:r>
              <a:rPr lang="ru-RU" dirty="0"/>
              <a:t>.</a:t>
            </a:r>
            <a:r>
              <a:rPr lang="kk-KZ" dirty="0"/>
              <a:t> Түтіндегі бөлшектердің тығыздығы</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4062817304"/>
              </p:ext>
            </p:extLst>
          </p:nvPr>
        </p:nvGraphicFramePr>
        <p:xfrm>
          <a:off x="457200" y="1600200"/>
          <a:ext cx="8229600" cy="3545840"/>
        </p:xfrm>
        <a:graphic>
          <a:graphicData uri="http://schemas.openxmlformats.org/drawingml/2006/table">
            <a:tbl>
              <a:tblPr firstRow="1" bandRow="1">
                <a:tableStyleId>{5C22544A-7EE6-4342-B048-85BDC9FD1C3A}</a:tableStyleId>
              </a:tblPr>
              <a:tblGrid>
                <a:gridCol w="2057400"/>
                <a:gridCol w="1913384"/>
                <a:gridCol w="2088232"/>
                <a:gridCol w="2170584"/>
              </a:tblGrid>
              <a:tr h="370840">
                <a:tc rowSpan="2">
                  <a:txBody>
                    <a:bodyPr/>
                    <a:lstStyle/>
                    <a:p>
                      <a:pPr indent="359410" algn="just">
                        <a:lnSpc>
                          <a:spcPct val="115000"/>
                        </a:lnSpc>
                        <a:spcAft>
                          <a:spcPts val="0"/>
                        </a:spcAft>
                      </a:pPr>
                      <a:r>
                        <a:rPr lang="kk-KZ" sz="2000" dirty="0">
                          <a:effectLst/>
                          <a:latin typeface="Times New Roman"/>
                          <a:ea typeface="Times New Roman"/>
                          <a:cs typeface="Times New Roman"/>
                        </a:rPr>
                        <a:t>Зат </a:t>
                      </a:r>
                      <a:endParaRPr lang="ru-RU" sz="2000" dirty="0">
                        <a:effectLst/>
                        <a:latin typeface="Calibri"/>
                        <a:ea typeface="Times New Roman"/>
                        <a:cs typeface="Times New Roman"/>
                      </a:endParaRPr>
                    </a:p>
                  </a:txBody>
                  <a:tcPr marL="68580" marR="68580" marT="0" marB="0"/>
                </a:tc>
                <a:tc gridSpan="2">
                  <a:txBody>
                    <a:bodyPr/>
                    <a:lstStyle/>
                    <a:p>
                      <a:pPr indent="359410" algn="just">
                        <a:lnSpc>
                          <a:spcPct val="115000"/>
                        </a:lnSpc>
                        <a:spcAft>
                          <a:spcPts val="0"/>
                        </a:spcAft>
                      </a:pPr>
                      <a:r>
                        <a:rPr lang="kk-KZ" sz="2000" dirty="0">
                          <a:effectLst/>
                          <a:latin typeface="Times New Roman"/>
                          <a:ea typeface="Times New Roman"/>
                          <a:cs typeface="Times New Roman"/>
                        </a:rPr>
                        <a:t>Тығыздығы </a:t>
                      </a:r>
                      <a:endParaRPr lang="ru-RU" sz="2000" dirty="0">
                        <a:effectLst/>
                        <a:latin typeface="Calibri"/>
                        <a:ea typeface="Times New Roman"/>
                        <a:cs typeface="Times New Roman"/>
                      </a:endParaRPr>
                    </a:p>
                  </a:txBody>
                  <a:tcPr marL="68580" marR="68580" marT="0" marB="0"/>
                </a:tc>
                <a:tc hMerge="1">
                  <a:txBody>
                    <a:bodyPr/>
                    <a:lstStyle/>
                    <a:p>
                      <a:endParaRPr lang="ru-RU"/>
                    </a:p>
                  </a:txBody>
                  <a:tcPr/>
                </a:tc>
                <a:tc rowSpan="2">
                  <a:txBody>
                    <a:bodyPr/>
                    <a:lstStyle/>
                    <a:p>
                      <a:pPr algn="just">
                        <a:lnSpc>
                          <a:spcPct val="115000"/>
                        </a:lnSpc>
                        <a:spcAft>
                          <a:spcPts val="0"/>
                        </a:spcAft>
                      </a:pPr>
                      <a:r>
                        <a:rPr lang="kk-KZ" sz="2000">
                          <a:effectLst/>
                          <a:latin typeface="Times New Roman"/>
                          <a:ea typeface="Times New Roman"/>
                          <a:cs typeface="Times New Roman"/>
                        </a:rPr>
                        <a:t>Түтінді алудың әдісі </a:t>
                      </a:r>
                      <a:endParaRPr lang="ru-RU" sz="2000">
                        <a:effectLst/>
                        <a:latin typeface="Calibri"/>
                        <a:ea typeface="Times New Roman"/>
                        <a:cs typeface="Times New Roman"/>
                      </a:endParaRPr>
                    </a:p>
                  </a:txBody>
                  <a:tcPr marL="68580" marR="68580" marT="0" marB="0"/>
                </a:tc>
              </a:tr>
              <a:tr h="370840">
                <a:tc vMerge="1">
                  <a:txBody>
                    <a:bodyPr/>
                    <a:lstStyle/>
                    <a:p>
                      <a:endParaRPr lang="ru-RU"/>
                    </a:p>
                  </a:txBody>
                  <a:tcPr/>
                </a:tc>
                <a:tc>
                  <a:txBody>
                    <a:bodyPr/>
                    <a:lstStyle/>
                    <a:p>
                      <a:pPr algn="just">
                        <a:lnSpc>
                          <a:spcPct val="115000"/>
                        </a:lnSpc>
                        <a:spcAft>
                          <a:spcPts val="0"/>
                        </a:spcAft>
                      </a:pPr>
                      <a:r>
                        <a:rPr lang="kk-KZ" sz="2000" dirty="0">
                          <a:effectLst/>
                          <a:latin typeface="Times New Roman"/>
                          <a:ea typeface="Times New Roman"/>
                          <a:cs typeface="Times New Roman"/>
                        </a:rPr>
                        <a:t>Шынайы </a:t>
                      </a:r>
                      <a:endParaRPr lang="ru-RU" sz="2000" dirty="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kk-KZ" sz="2000" dirty="0">
                          <a:effectLst/>
                          <a:latin typeface="Times New Roman"/>
                          <a:ea typeface="Times New Roman"/>
                          <a:cs typeface="Times New Roman"/>
                        </a:rPr>
                        <a:t>Көрінген </a:t>
                      </a:r>
                      <a:endParaRPr lang="ru-RU" sz="2000" dirty="0">
                        <a:effectLst/>
                        <a:latin typeface="Calibri"/>
                        <a:ea typeface="Times New Roman"/>
                        <a:cs typeface="Times New Roman"/>
                      </a:endParaRPr>
                    </a:p>
                  </a:txBody>
                  <a:tcPr marL="68580" marR="68580" marT="0" marB="0"/>
                </a:tc>
                <a:tc vMerge="1">
                  <a:txBody>
                    <a:bodyPr/>
                    <a:lstStyle/>
                    <a:p>
                      <a:endParaRPr lang="ru-RU"/>
                    </a:p>
                  </a:txBody>
                  <a:tcPr/>
                </a:tc>
              </a:tr>
              <a:tr h="370840">
                <a:tc>
                  <a:txBody>
                    <a:bodyPr/>
                    <a:lstStyle/>
                    <a:p>
                      <a:pPr algn="just">
                        <a:lnSpc>
                          <a:spcPct val="115000"/>
                        </a:lnSpc>
                        <a:spcAft>
                          <a:spcPts val="0"/>
                        </a:spcAft>
                      </a:pPr>
                      <a:r>
                        <a:rPr lang="kk-KZ" sz="2000">
                          <a:effectLst/>
                          <a:latin typeface="Times New Roman"/>
                          <a:ea typeface="Times New Roman"/>
                          <a:cs typeface="Times New Roman"/>
                        </a:rPr>
                        <a:t>Алтын </a:t>
                      </a:r>
                      <a:endParaRPr lang="ru-RU" sz="2000">
                        <a:effectLst/>
                        <a:latin typeface="Calibri"/>
                        <a:ea typeface="Times New Roman"/>
                        <a:cs typeface="Times New Roman"/>
                      </a:endParaRPr>
                    </a:p>
                  </a:txBody>
                  <a:tcPr marL="68580" marR="68580" marT="0" marB="0"/>
                </a:tc>
                <a:tc>
                  <a:txBody>
                    <a:bodyPr/>
                    <a:lstStyle/>
                    <a:p>
                      <a:pPr indent="359410" algn="ctr">
                        <a:lnSpc>
                          <a:spcPct val="115000"/>
                        </a:lnSpc>
                        <a:spcAft>
                          <a:spcPts val="0"/>
                        </a:spcAft>
                      </a:pPr>
                      <a:r>
                        <a:rPr lang="kk-KZ" sz="2000">
                          <a:effectLst/>
                          <a:latin typeface="Times New Roman"/>
                          <a:ea typeface="Times New Roman"/>
                          <a:cs typeface="Times New Roman"/>
                        </a:rPr>
                        <a:t>19,3</a:t>
                      </a:r>
                      <a:endParaRPr lang="ru-RU" sz="2000">
                        <a:effectLst/>
                        <a:latin typeface="Calibri"/>
                        <a:ea typeface="Times New Roman"/>
                        <a:cs typeface="Times New Roman"/>
                      </a:endParaRPr>
                    </a:p>
                  </a:txBody>
                  <a:tcPr marL="68580" marR="68580" marT="0" marB="0"/>
                </a:tc>
                <a:tc>
                  <a:txBody>
                    <a:bodyPr/>
                    <a:lstStyle/>
                    <a:p>
                      <a:pPr algn="ctr">
                        <a:lnSpc>
                          <a:spcPct val="115000"/>
                        </a:lnSpc>
                        <a:spcAft>
                          <a:spcPts val="0"/>
                        </a:spcAft>
                      </a:pPr>
                      <a:r>
                        <a:rPr lang="kk-KZ" sz="2000" dirty="0">
                          <a:effectLst/>
                          <a:latin typeface="Times New Roman"/>
                          <a:ea typeface="Times New Roman"/>
                          <a:cs typeface="Times New Roman"/>
                        </a:rPr>
                        <a:t>0,2-8,0</a:t>
                      </a:r>
                      <a:endParaRPr lang="ru-RU" sz="2000" dirty="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kk-KZ" sz="2000">
                          <a:effectLst/>
                          <a:latin typeface="Times New Roman"/>
                          <a:ea typeface="Times New Roman"/>
                          <a:cs typeface="Times New Roman"/>
                        </a:rPr>
                        <a:t>Вольтті доғадағы булану </a:t>
                      </a:r>
                      <a:endParaRPr lang="ru-RU" sz="2000">
                        <a:effectLst/>
                        <a:latin typeface="Calibri"/>
                        <a:ea typeface="Times New Roman"/>
                        <a:cs typeface="Times New Roman"/>
                      </a:endParaRPr>
                    </a:p>
                  </a:txBody>
                  <a:tcPr marL="68580" marR="68580" marT="0" marB="0"/>
                </a:tc>
              </a:tr>
              <a:tr h="370840">
                <a:tc>
                  <a:txBody>
                    <a:bodyPr/>
                    <a:lstStyle/>
                    <a:p>
                      <a:pPr algn="just">
                        <a:lnSpc>
                          <a:spcPct val="115000"/>
                        </a:lnSpc>
                        <a:spcAft>
                          <a:spcPts val="0"/>
                        </a:spcAft>
                      </a:pPr>
                      <a:r>
                        <a:rPr lang="kk-KZ" sz="2000">
                          <a:effectLst/>
                          <a:latin typeface="Times New Roman"/>
                          <a:ea typeface="Times New Roman"/>
                          <a:cs typeface="Times New Roman"/>
                        </a:rPr>
                        <a:t>Сынап </a:t>
                      </a:r>
                      <a:endParaRPr lang="ru-RU" sz="2000">
                        <a:effectLst/>
                        <a:latin typeface="Calibri"/>
                        <a:ea typeface="Times New Roman"/>
                        <a:cs typeface="Times New Roman"/>
                      </a:endParaRPr>
                    </a:p>
                  </a:txBody>
                  <a:tcPr marL="68580" marR="68580" marT="0" marB="0"/>
                </a:tc>
                <a:tc>
                  <a:txBody>
                    <a:bodyPr/>
                    <a:lstStyle/>
                    <a:p>
                      <a:pPr indent="359410" algn="ctr">
                        <a:lnSpc>
                          <a:spcPct val="115000"/>
                        </a:lnSpc>
                        <a:spcAft>
                          <a:spcPts val="0"/>
                        </a:spcAft>
                      </a:pPr>
                      <a:r>
                        <a:rPr lang="kk-KZ" sz="2000">
                          <a:effectLst/>
                          <a:latin typeface="Times New Roman"/>
                          <a:ea typeface="Times New Roman"/>
                          <a:cs typeface="Times New Roman"/>
                        </a:rPr>
                        <a:t>13,6</a:t>
                      </a:r>
                      <a:endParaRPr lang="ru-RU" sz="2000">
                        <a:effectLst/>
                        <a:latin typeface="Calibri"/>
                        <a:ea typeface="Times New Roman"/>
                        <a:cs typeface="Times New Roman"/>
                      </a:endParaRPr>
                    </a:p>
                  </a:txBody>
                  <a:tcPr marL="68580" marR="68580" marT="0" marB="0"/>
                </a:tc>
                <a:tc>
                  <a:txBody>
                    <a:bodyPr/>
                    <a:lstStyle/>
                    <a:p>
                      <a:pPr algn="ctr">
                        <a:lnSpc>
                          <a:spcPct val="115000"/>
                        </a:lnSpc>
                        <a:spcAft>
                          <a:spcPts val="0"/>
                        </a:spcAft>
                      </a:pPr>
                      <a:r>
                        <a:rPr lang="kk-KZ" sz="2000">
                          <a:effectLst/>
                          <a:latin typeface="Times New Roman"/>
                          <a:ea typeface="Times New Roman"/>
                          <a:cs typeface="Times New Roman"/>
                        </a:rPr>
                        <a:t>0,07-10,8</a:t>
                      </a:r>
                      <a:endParaRPr lang="ru-RU" sz="200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kk-KZ" sz="2000" dirty="0">
                          <a:effectLst/>
                          <a:latin typeface="Times New Roman"/>
                          <a:ea typeface="Times New Roman"/>
                          <a:cs typeface="Times New Roman"/>
                        </a:rPr>
                        <a:t>Қайықшада қыздыру </a:t>
                      </a:r>
                      <a:endParaRPr lang="ru-RU" sz="2000" dirty="0">
                        <a:effectLst/>
                        <a:latin typeface="Calibri"/>
                        <a:ea typeface="Times New Roman"/>
                        <a:cs typeface="Times New Roman"/>
                      </a:endParaRPr>
                    </a:p>
                  </a:txBody>
                  <a:tcPr marL="68580" marR="68580" marT="0" marB="0"/>
                </a:tc>
              </a:tr>
              <a:tr h="370840">
                <a:tc>
                  <a:txBody>
                    <a:bodyPr/>
                    <a:lstStyle/>
                    <a:p>
                      <a:pPr algn="just">
                        <a:lnSpc>
                          <a:spcPct val="115000"/>
                        </a:lnSpc>
                        <a:spcAft>
                          <a:spcPts val="0"/>
                        </a:spcAft>
                      </a:pPr>
                      <a:r>
                        <a:rPr lang="kk-KZ" sz="2000" dirty="0">
                          <a:effectLst/>
                          <a:latin typeface="Times New Roman"/>
                          <a:ea typeface="Times New Roman"/>
                          <a:cs typeface="Times New Roman"/>
                        </a:rPr>
                        <a:t>Магний оксиді</a:t>
                      </a:r>
                      <a:endParaRPr lang="ru-RU" sz="2000" dirty="0">
                        <a:effectLst/>
                        <a:latin typeface="Calibri"/>
                        <a:ea typeface="Times New Roman"/>
                        <a:cs typeface="Times New Roman"/>
                      </a:endParaRPr>
                    </a:p>
                  </a:txBody>
                  <a:tcPr marL="68580" marR="68580" marT="0" marB="0"/>
                </a:tc>
                <a:tc>
                  <a:txBody>
                    <a:bodyPr/>
                    <a:lstStyle/>
                    <a:p>
                      <a:pPr indent="359410" algn="ctr">
                        <a:lnSpc>
                          <a:spcPct val="115000"/>
                        </a:lnSpc>
                        <a:spcAft>
                          <a:spcPts val="0"/>
                        </a:spcAft>
                      </a:pPr>
                      <a:r>
                        <a:rPr lang="kk-KZ" sz="2000">
                          <a:effectLst/>
                          <a:latin typeface="Times New Roman"/>
                          <a:ea typeface="Times New Roman"/>
                          <a:cs typeface="Times New Roman"/>
                        </a:rPr>
                        <a:t>3,6</a:t>
                      </a:r>
                      <a:endParaRPr lang="ru-RU" sz="2000">
                        <a:effectLst/>
                        <a:latin typeface="Calibri"/>
                        <a:ea typeface="Times New Roman"/>
                        <a:cs typeface="Times New Roman"/>
                      </a:endParaRPr>
                    </a:p>
                  </a:txBody>
                  <a:tcPr marL="68580" marR="68580" marT="0" marB="0"/>
                </a:tc>
                <a:tc>
                  <a:txBody>
                    <a:bodyPr/>
                    <a:lstStyle/>
                    <a:p>
                      <a:pPr algn="ctr">
                        <a:lnSpc>
                          <a:spcPct val="115000"/>
                        </a:lnSpc>
                        <a:spcAft>
                          <a:spcPts val="0"/>
                        </a:spcAft>
                      </a:pPr>
                      <a:r>
                        <a:rPr lang="kk-KZ" sz="2000">
                          <a:effectLst/>
                          <a:latin typeface="Times New Roman"/>
                          <a:ea typeface="Times New Roman"/>
                          <a:cs typeface="Times New Roman"/>
                        </a:rPr>
                        <a:t>0,24-3,48</a:t>
                      </a:r>
                      <a:endParaRPr lang="ru-RU" sz="200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kk-KZ" sz="2000" dirty="0">
                          <a:effectLst/>
                          <a:latin typeface="Times New Roman"/>
                          <a:ea typeface="Times New Roman"/>
                          <a:cs typeface="Times New Roman"/>
                        </a:rPr>
                        <a:t>Металлдың магнийін жандыру</a:t>
                      </a:r>
                      <a:endParaRPr lang="ru-RU" sz="2000" dirty="0">
                        <a:effectLst/>
                        <a:latin typeface="Calibri"/>
                        <a:ea typeface="Times New Roman"/>
                        <a:cs typeface="Times New Roman"/>
                      </a:endParaRPr>
                    </a:p>
                  </a:txBody>
                  <a:tcPr marL="68580" marR="68580" marT="0" marB="0"/>
                </a:tc>
              </a:tr>
              <a:tr h="370840">
                <a:tc>
                  <a:txBody>
                    <a:bodyPr/>
                    <a:lstStyle/>
                    <a:p>
                      <a:pPr algn="just">
                        <a:lnSpc>
                          <a:spcPct val="115000"/>
                        </a:lnSpc>
                        <a:spcAft>
                          <a:spcPts val="0"/>
                        </a:spcAft>
                      </a:pPr>
                      <a:r>
                        <a:rPr lang="kk-KZ" sz="2000">
                          <a:effectLst/>
                          <a:latin typeface="Times New Roman"/>
                          <a:ea typeface="Times New Roman"/>
                          <a:cs typeface="Times New Roman"/>
                        </a:rPr>
                        <a:t>Сынап хлориді </a:t>
                      </a:r>
                      <a:endParaRPr lang="ru-RU" sz="2000">
                        <a:effectLst/>
                        <a:latin typeface="Calibri"/>
                        <a:ea typeface="Times New Roman"/>
                        <a:cs typeface="Times New Roman"/>
                      </a:endParaRPr>
                    </a:p>
                  </a:txBody>
                  <a:tcPr marL="68580" marR="68580" marT="0" marB="0"/>
                </a:tc>
                <a:tc>
                  <a:txBody>
                    <a:bodyPr/>
                    <a:lstStyle/>
                    <a:p>
                      <a:pPr indent="359410" algn="ctr">
                        <a:lnSpc>
                          <a:spcPct val="115000"/>
                        </a:lnSpc>
                        <a:spcAft>
                          <a:spcPts val="0"/>
                        </a:spcAft>
                      </a:pPr>
                      <a:r>
                        <a:rPr lang="kk-KZ" sz="2000">
                          <a:effectLst/>
                          <a:latin typeface="Times New Roman"/>
                          <a:ea typeface="Times New Roman"/>
                          <a:cs typeface="Times New Roman"/>
                        </a:rPr>
                        <a:t>5,4</a:t>
                      </a:r>
                      <a:endParaRPr lang="ru-RU" sz="2000">
                        <a:effectLst/>
                        <a:latin typeface="Calibri"/>
                        <a:ea typeface="Times New Roman"/>
                        <a:cs typeface="Times New Roman"/>
                      </a:endParaRPr>
                    </a:p>
                  </a:txBody>
                  <a:tcPr marL="68580" marR="68580" marT="0" marB="0"/>
                </a:tc>
                <a:tc>
                  <a:txBody>
                    <a:bodyPr/>
                    <a:lstStyle/>
                    <a:p>
                      <a:pPr algn="ctr">
                        <a:lnSpc>
                          <a:spcPct val="115000"/>
                        </a:lnSpc>
                        <a:spcAft>
                          <a:spcPts val="0"/>
                        </a:spcAft>
                      </a:pPr>
                      <a:r>
                        <a:rPr lang="kk-KZ" sz="2000">
                          <a:effectLst/>
                          <a:latin typeface="Times New Roman"/>
                          <a:ea typeface="Times New Roman"/>
                          <a:cs typeface="Times New Roman"/>
                        </a:rPr>
                        <a:t>0,62-4,3</a:t>
                      </a:r>
                      <a:endParaRPr lang="ru-RU" sz="200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kk-KZ" sz="2000" dirty="0">
                          <a:effectLst/>
                          <a:latin typeface="Times New Roman"/>
                          <a:ea typeface="Times New Roman"/>
                          <a:cs typeface="Times New Roman"/>
                        </a:rPr>
                        <a:t>Қайықшада қыздыру </a:t>
                      </a:r>
                      <a:endParaRPr lang="ru-RU" sz="2000" dirty="0">
                        <a:effectLst/>
                        <a:latin typeface="Calibri"/>
                        <a:ea typeface="Times New Roman"/>
                        <a:cs typeface="Times New Roman"/>
                      </a:endParaRPr>
                    </a:p>
                  </a:txBody>
                  <a:tcPr marL="68580" marR="68580" marT="0" marB="0"/>
                </a:tc>
              </a:tr>
            </a:tbl>
          </a:graphicData>
        </a:graphic>
      </p:graphicFrame>
    </p:spTree>
    <p:extLst>
      <p:ext uri="{BB962C8B-B14F-4D97-AF65-F5344CB8AC3E}">
        <p14:creationId xmlns="" xmlns:p14="http://schemas.microsoft.com/office/powerpoint/2010/main" val="3824374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r>
              <a:rPr lang="kk-KZ" dirty="0"/>
              <a:t>Аэрозольдер деп газ тәрізді дисперсті ортадан немесе қатты немесе сұйық бөлшектерден тұратын дисперсті фазасы бар бос дисперсті жүйелерді атайды. </a:t>
            </a:r>
            <a:r>
              <a:rPr lang="kk-KZ" dirty="0" smtClean="0"/>
              <a:t>Аэрозольдер дисперсті </a:t>
            </a:r>
            <a:r>
              <a:rPr lang="kk-KZ" dirty="0"/>
              <a:t>фазасының агрегаттық күйі </a:t>
            </a:r>
            <a:r>
              <a:rPr lang="kk-KZ" dirty="0" smtClean="0"/>
              <a:t>бойынша, дисперстілігі, бөлшектердің пішіні </a:t>
            </a:r>
            <a:r>
              <a:rPr lang="kk-KZ" dirty="0"/>
              <a:t>мен алу әдістері бойынша </a:t>
            </a:r>
            <a:r>
              <a:rPr lang="kk-KZ" dirty="0" smtClean="0"/>
              <a:t>жіктеледі</a:t>
            </a:r>
            <a:r>
              <a:rPr lang="kk-KZ" dirty="0"/>
              <a:t>.</a:t>
            </a:r>
            <a:endParaRPr lang="ru-RU" dirty="0"/>
          </a:p>
          <a:p>
            <a:endParaRPr lang="ru-RU" dirty="0"/>
          </a:p>
        </p:txBody>
      </p:sp>
    </p:spTree>
    <p:extLst>
      <p:ext uri="{BB962C8B-B14F-4D97-AF65-F5344CB8AC3E}">
        <p14:creationId xmlns="" xmlns:p14="http://schemas.microsoft.com/office/powerpoint/2010/main" val="2394675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
            </a:r>
            <a:br>
              <a:rPr lang="kk-KZ" dirty="0" smtClean="0"/>
            </a:br>
            <a:r>
              <a:rPr lang="kk-KZ" dirty="0" smtClean="0"/>
              <a:t>Белгілі </a:t>
            </a:r>
            <a:r>
              <a:rPr lang="kk-KZ" dirty="0"/>
              <a:t>аэрозольдерге келесілер жатады:</a:t>
            </a:r>
            <a:r>
              <a:rPr lang="ru-RU" dirty="0"/>
              <a:t/>
            </a:r>
            <a:br>
              <a:rPr lang="ru-RU" dirty="0"/>
            </a:br>
            <a:endParaRPr lang="ru-RU" dirty="0"/>
          </a:p>
        </p:txBody>
      </p:sp>
      <p:sp>
        <p:nvSpPr>
          <p:cNvPr id="3" name="Объект 2"/>
          <p:cNvSpPr>
            <a:spLocks noGrp="1"/>
          </p:cNvSpPr>
          <p:nvPr>
            <p:ph idx="1"/>
          </p:nvPr>
        </p:nvSpPr>
        <p:spPr>
          <a:xfrm>
            <a:off x="457200" y="1600200"/>
            <a:ext cx="8229600" cy="4781128"/>
          </a:xfrm>
        </p:spPr>
        <p:txBody>
          <a:bodyPr>
            <a:normAutofit fontScale="77500" lnSpcReduction="20000"/>
          </a:bodyPr>
          <a:lstStyle/>
          <a:p>
            <a:pPr lvl="0"/>
            <a:r>
              <a:rPr lang="kk-KZ" dirty="0" smtClean="0"/>
              <a:t>Тұман </a:t>
            </a:r>
            <a:r>
              <a:rPr lang="kk-KZ" dirty="0"/>
              <a:t>– сұйық дисперсті фазасы бар конденсацияланған аэрозоль;</a:t>
            </a:r>
            <a:endParaRPr lang="ru-RU" dirty="0"/>
          </a:p>
          <a:p>
            <a:pPr lvl="0"/>
            <a:r>
              <a:rPr lang="kk-KZ" dirty="0"/>
              <a:t>Түтін – қатты дисперсті фазасы бар конденсацияланған аэрозоль;</a:t>
            </a:r>
            <a:endParaRPr lang="ru-RU" dirty="0"/>
          </a:p>
          <a:p>
            <a:pPr lvl="0"/>
            <a:r>
              <a:rPr lang="kk-KZ" dirty="0"/>
              <a:t>Смог – тұман мен түтіннің қоспасы, әдетте фотохимиялық реакциялардың өнімі мен су буынан тұрады;</a:t>
            </a:r>
            <a:endParaRPr lang="ru-RU" dirty="0"/>
          </a:p>
          <a:p>
            <a:pPr lvl="0"/>
            <a:r>
              <a:rPr lang="kk-KZ" dirty="0"/>
              <a:t>Шаң – ұсату, майдалау, бұрғылау үрдістерінде түзілетін қатты бөлшектері бар диспергирленген аэрозоль;</a:t>
            </a:r>
            <a:endParaRPr lang="ru-RU" dirty="0"/>
          </a:p>
          <a:p>
            <a:pPr lvl="0"/>
            <a:r>
              <a:rPr lang="kk-KZ" dirty="0"/>
              <a:t>Спрей – сұйық дисперсті фазасы бар диспергіленген аэрозоль, сұйықтың қабықшалары ыдырағанда туындайды, мысалы акустикалық тербелістер көзінің әсерімен сұйықтықты шашқанда</a:t>
            </a:r>
            <a:r>
              <a:rPr lang="kk-KZ" dirty="0" smtClean="0"/>
              <a:t>.</a:t>
            </a:r>
          </a:p>
          <a:p>
            <a:pPr lvl="0"/>
            <a:r>
              <a:rPr lang="kk-KZ" dirty="0"/>
              <a:t>Көбіне аралас аэрозольдер </a:t>
            </a:r>
            <a:r>
              <a:rPr lang="kk-KZ" dirty="0" smtClean="0"/>
              <a:t>кездеседі. </a:t>
            </a:r>
            <a:endParaRPr lang="ru-RU" dirty="0"/>
          </a:p>
          <a:p>
            <a:endParaRPr lang="ru-RU" dirty="0"/>
          </a:p>
        </p:txBody>
      </p:sp>
    </p:spTree>
    <p:extLst>
      <p:ext uri="{BB962C8B-B14F-4D97-AF65-F5344CB8AC3E}">
        <p14:creationId xmlns="" xmlns:p14="http://schemas.microsoft.com/office/powerpoint/2010/main" val="2286424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1 кесте. </a:t>
            </a:r>
            <a:r>
              <a:rPr lang="kk-KZ" dirty="0"/>
              <a:t>Аэрозольдердің жіктелуі </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1934075796"/>
              </p:ext>
            </p:extLst>
          </p:nvPr>
        </p:nvGraphicFramePr>
        <p:xfrm>
          <a:off x="457200" y="1600200"/>
          <a:ext cx="8229600" cy="21844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lnSpc>
                          <a:spcPct val="115000"/>
                        </a:lnSpc>
                        <a:spcAft>
                          <a:spcPts val="0"/>
                        </a:spcAft>
                      </a:pPr>
                      <a:r>
                        <a:rPr lang="ru-RU" sz="2000" dirty="0" err="1">
                          <a:effectLst/>
                          <a:latin typeface="Times New Roman"/>
                          <a:ea typeface="SimSun"/>
                        </a:rPr>
                        <a:t>Жүйенің</a:t>
                      </a:r>
                      <a:r>
                        <a:rPr lang="ru-RU" sz="2000" dirty="0">
                          <a:effectLst/>
                          <a:latin typeface="Times New Roman"/>
                          <a:ea typeface="SimSun"/>
                        </a:rPr>
                        <a:t> </a:t>
                      </a:r>
                      <a:r>
                        <a:rPr lang="ru-RU" sz="2000" dirty="0" err="1">
                          <a:effectLst/>
                          <a:latin typeface="Times New Roman"/>
                          <a:ea typeface="SimSun"/>
                        </a:rPr>
                        <a:t>атауы</a:t>
                      </a:r>
                      <a:r>
                        <a:rPr lang="ru-RU" sz="2000" dirty="0">
                          <a:effectLst/>
                          <a:latin typeface="Times New Roman"/>
                          <a:ea typeface="SimSun"/>
                        </a:rPr>
                        <a:t> </a:t>
                      </a:r>
                    </a:p>
                  </a:txBody>
                  <a:tcPr marL="68580" marR="68580" marT="0" marB="0"/>
                </a:tc>
                <a:tc>
                  <a:txBody>
                    <a:bodyPr/>
                    <a:lstStyle/>
                    <a:p>
                      <a:pPr algn="ctr">
                        <a:lnSpc>
                          <a:spcPct val="115000"/>
                        </a:lnSpc>
                        <a:spcAft>
                          <a:spcPts val="0"/>
                        </a:spcAft>
                      </a:pPr>
                      <a:r>
                        <a:rPr lang="ru-RU" sz="2000">
                          <a:effectLst/>
                          <a:latin typeface="Times New Roman"/>
                          <a:ea typeface="SimSun"/>
                        </a:rPr>
                        <a:t>Жүйенің түрі</a:t>
                      </a:r>
                    </a:p>
                  </a:txBody>
                  <a:tcPr marL="68580" marR="68580" marT="0" marB="0"/>
                </a:tc>
                <a:tc>
                  <a:txBody>
                    <a:bodyPr/>
                    <a:lstStyle/>
                    <a:p>
                      <a:pPr algn="ctr">
                        <a:lnSpc>
                          <a:spcPct val="115000"/>
                        </a:lnSpc>
                        <a:spcAft>
                          <a:spcPts val="0"/>
                        </a:spcAft>
                      </a:pPr>
                      <a:r>
                        <a:rPr lang="ru-RU" sz="2000">
                          <a:effectLst/>
                          <a:latin typeface="Times New Roman"/>
                          <a:ea typeface="SimSun"/>
                        </a:rPr>
                        <a:t>Бөлшектің өлшемі, м</a:t>
                      </a:r>
                    </a:p>
                  </a:txBody>
                  <a:tcPr marL="68580" marR="68580" marT="0" marB="0"/>
                </a:tc>
                <a:tc>
                  <a:txBody>
                    <a:bodyPr/>
                    <a:lstStyle/>
                    <a:p>
                      <a:pPr algn="ctr">
                        <a:lnSpc>
                          <a:spcPct val="115000"/>
                        </a:lnSpc>
                        <a:spcAft>
                          <a:spcPts val="0"/>
                        </a:spcAft>
                      </a:pPr>
                      <a:r>
                        <a:rPr lang="ru-RU" sz="2000">
                          <a:effectLst/>
                          <a:latin typeface="Times New Roman"/>
                          <a:ea typeface="SimSun"/>
                        </a:rPr>
                        <a:t>Алу жолы</a:t>
                      </a:r>
                    </a:p>
                  </a:txBody>
                  <a:tcPr marL="68580" marR="68580" marT="0" marB="0"/>
                </a:tc>
              </a:tr>
              <a:tr h="370840">
                <a:tc>
                  <a:txBody>
                    <a:bodyPr/>
                    <a:lstStyle/>
                    <a:p>
                      <a:pPr algn="ctr">
                        <a:lnSpc>
                          <a:spcPct val="115000"/>
                        </a:lnSpc>
                        <a:spcAft>
                          <a:spcPts val="0"/>
                        </a:spcAft>
                      </a:pPr>
                      <a:r>
                        <a:rPr lang="ru-RU" sz="2000" dirty="0" err="1">
                          <a:effectLst/>
                          <a:latin typeface="Times New Roman"/>
                          <a:ea typeface="SimSun"/>
                        </a:rPr>
                        <a:t>Түтін</a:t>
                      </a:r>
                      <a:r>
                        <a:rPr lang="ru-RU" sz="2000" dirty="0">
                          <a:effectLst/>
                          <a:latin typeface="Times New Roman"/>
                          <a:ea typeface="SimSun"/>
                        </a:rPr>
                        <a:t> </a:t>
                      </a:r>
                    </a:p>
                  </a:txBody>
                  <a:tcPr marL="68580" marR="68580" marT="0" marB="0"/>
                </a:tc>
                <a:tc>
                  <a:txBody>
                    <a:bodyPr/>
                    <a:lstStyle/>
                    <a:p>
                      <a:pPr algn="ctr">
                        <a:lnSpc>
                          <a:spcPct val="115000"/>
                        </a:lnSpc>
                        <a:spcAft>
                          <a:spcPts val="0"/>
                        </a:spcAft>
                      </a:pPr>
                      <a:r>
                        <a:rPr lang="ru-RU" sz="2000" dirty="0">
                          <a:effectLst/>
                          <a:latin typeface="Times New Roman"/>
                          <a:ea typeface="SimSun"/>
                        </a:rPr>
                        <a:t>Қ/Г</a:t>
                      </a:r>
                    </a:p>
                  </a:txBody>
                  <a:tcPr marL="68580" marR="68580" marT="0" marB="0"/>
                </a:tc>
                <a:tc>
                  <a:txBody>
                    <a:bodyPr/>
                    <a:lstStyle/>
                    <a:p>
                      <a:pPr algn="ctr">
                        <a:lnSpc>
                          <a:spcPct val="115000"/>
                        </a:lnSpc>
                        <a:spcAft>
                          <a:spcPts val="0"/>
                        </a:spcAft>
                      </a:pPr>
                      <a:r>
                        <a:rPr lang="ru-RU" sz="2000">
                          <a:effectLst/>
                          <a:latin typeface="Times New Roman"/>
                          <a:ea typeface="SimSun"/>
                        </a:rPr>
                        <a:t>10</a:t>
                      </a:r>
                      <a:r>
                        <a:rPr lang="ru-RU" sz="2000" baseline="30000">
                          <a:effectLst/>
                          <a:latin typeface="Times New Roman"/>
                          <a:ea typeface="SimSun"/>
                        </a:rPr>
                        <a:t>-9</a:t>
                      </a:r>
                      <a:r>
                        <a:rPr lang="ru-RU" sz="2000">
                          <a:effectLst/>
                          <a:latin typeface="Times New Roman"/>
                          <a:ea typeface="SimSun"/>
                        </a:rPr>
                        <a:t> – 10</a:t>
                      </a:r>
                      <a:r>
                        <a:rPr lang="ru-RU" sz="2000" baseline="30000">
                          <a:effectLst/>
                          <a:latin typeface="Times New Roman"/>
                          <a:ea typeface="SimSun"/>
                        </a:rPr>
                        <a:t>-5</a:t>
                      </a:r>
                      <a:endParaRPr lang="ru-RU" sz="2000">
                        <a:effectLst/>
                        <a:latin typeface="Times New Roman"/>
                        <a:ea typeface="SimSun"/>
                      </a:endParaRPr>
                    </a:p>
                  </a:txBody>
                  <a:tcPr marL="68580" marR="68580" marT="0" marB="0"/>
                </a:tc>
                <a:tc>
                  <a:txBody>
                    <a:bodyPr/>
                    <a:lstStyle/>
                    <a:p>
                      <a:pPr algn="ctr">
                        <a:lnSpc>
                          <a:spcPct val="115000"/>
                        </a:lnSpc>
                        <a:spcAft>
                          <a:spcPts val="0"/>
                        </a:spcAft>
                      </a:pPr>
                      <a:r>
                        <a:rPr lang="ru-RU" sz="2000">
                          <a:effectLst/>
                          <a:latin typeface="Times New Roman"/>
                          <a:ea typeface="SimSun"/>
                        </a:rPr>
                        <a:t>Конденсациялық</a:t>
                      </a:r>
                    </a:p>
                  </a:txBody>
                  <a:tcPr marL="68580" marR="68580" marT="0" marB="0"/>
                </a:tc>
              </a:tr>
              <a:tr h="370840">
                <a:tc>
                  <a:txBody>
                    <a:bodyPr/>
                    <a:lstStyle/>
                    <a:p>
                      <a:pPr algn="ctr">
                        <a:lnSpc>
                          <a:spcPct val="115000"/>
                        </a:lnSpc>
                        <a:spcAft>
                          <a:spcPts val="0"/>
                        </a:spcAft>
                      </a:pPr>
                      <a:r>
                        <a:rPr lang="ru-RU" sz="2000">
                          <a:effectLst/>
                          <a:latin typeface="Times New Roman"/>
                          <a:ea typeface="SimSun"/>
                        </a:rPr>
                        <a:t>Шаң </a:t>
                      </a:r>
                    </a:p>
                  </a:txBody>
                  <a:tcPr marL="68580" marR="68580" marT="0" marB="0"/>
                </a:tc>
                <a:tc>
                  <a:txBody>
                    <a:bodyPr/>
                    <a:lstStyle/>
                    <a:p>
                      <a:pPr algn="ctr">
                        <a:lnSpc>
                          <a:spcPct val="115000"/>
                        </a:lnSpc>
                        <a:spcAft>
                          <a:spcPts val="0"/>
                        </a:spcAft>
                      </a:pPr>
                      <a:r>
                        <a:rPr lang="ru-RU" sz="2000" dirty="0">
                          <a:effectLst/>
                          <a:latin typeface="Times New Roman"/>
                          <a:ea typeface="SimSun"/>
                        </a:rPr>
                        <a:t>Қ/Г</a:t>
                      </a:r>
                    </a:p>
                  </a:txBody>
                  <a:tcPr marL="68580" marR="68580" marT="0" marB="0"/>
                </a:tc>
                <a:tc>
                  <a:txBody>
                    <a:bodyPr/>
                    <a:lstStyle/>
                    <a:p>
                      <a:pPr algn="ctr">
                        <a:lnSpc>
                          <a:spcPct val="115000"/>
                        </a:lnSpc>
                        <a:spcAft>
                          <a:spcPts val="0"/>
                        </a:spcAft>
                      </a:pPr>
                      <a:r>
                        <a:rPr lang="en-US" sz="2000" dirty="0">
                          <a:effectLst/>
                          <a:latin typeface="Times New Roman"/>
                          <a:ea typeface="SimSun"/>
                        </a:rPr>
                        <a:t>&gt;</a:t>
                      </a:r>
                      <a:r>
                        <a:rPr lang="ru-RU" sz="2000" dirty="0">
                          <a:effectLst/>
                          <a:latin typeface="Times New Roman"/>
                          <a:ea typeface="SimSun"/>
                        </a:rPr>
                        <a:t>10</a:t>
                      </a:r>
                      <a:r>
                        <a:rPr lang="ru-RU" sz="2000" baseline="30000" dirty="0">
                          <a:effectLst/>
                          <a:latin typeface="Times New Roman"/>
                          <a:ea typeface="SimSun"/>
                        </a:rPr>
                        <a:t>-5</a:t>
                      </a:r>
                      <a:endParaRPr lang="ru-RU" sz="2000" dirty="0">
                        <a:effectLst/>
                        <a:latin typeface="Times New Roman"/>
                        <a:ea typeface="SimSun"/>
                      </a:endParaRPr>
                    </a:p>
                  </a:txBody>
                  <a:tcPr marL="68580" marR="68580" marT="0" marB="0"/>
                </a:tc>
                <a:tc>
                  <a:txBody>
                    <a:bodyPr/>
                    <a:lstStyle/>
                    <a:p>
                      <a:pPr algn="ctr">
                        <a:lnSpc>
                          <a:spcPct val="115000"/>
                        </a:lnSpc>
                        <a:spcAft>
                          <a:spcPts val="0"/>
                        </a:spcAft>
                      </a:pPr>
                      <a:r>
                        <a:rPr lang="ru-RU" sz="2000">
                          <a:effectLst/>
                          <a:latin typeface="Times New Roman"/>
                          <a:ea typeface="SimSun"/>
                        </a:rPr>
                        <a:t>Диспергациялық</a:t>
                      </a:r>
                    </a:p>
                  </a:txBody>
                  <a:tcPr marL="68580" marR="68580" marT="0" marB="0"/>
                </a:tc>
              </a:tr>
              <a:tr h="370840">
                <a:tc>
                  <a:txBody>
                    <a:bodyPr/>
                    <a:lstStyle/>
                    <a:p>
                      <a:pPr algn="ctr">
                        <a:lnSpc>
                          <a:spcPct val="115000"/>
                        </a:lnSpc>
                        <a:spcAft>
                          <a:spcPts val="0"/>
                        </a:spcAft>
                      </a:pPr>
                      <a:r>
                        <a:rPr lang="ru-RU" sz="2000" dirty="0" err="1">
                          <a:effectLst/>
                          <a:latin typeface="Times New Roman"/>
                          <a:ea typeface="SimSun"/>
                        </a:rPr>
                        <a:t>Тұман</a:t>
                      </a:r>
                      <a:r>
                        <a:rPr lang="ru-RU" sz="2000" dirty="0">
                          <a:effectLst/>
                          <a:latin typeface="Times New Roman"/>
                          <a:ea typeface="SimSun"/>
                        </a:rPr>
                        <a:t> </a:t>
                      </a:r>
                    </a:p>
                  </a:txBody>
                  <a:tcPr marL="68580" marR="68580" marT="0" marB="0"/>
                </a:tc>
                <a:tc>
                  <a:txBody>
                    <a:bodyPr/>
                    <a:lstStyle/>
                    <a:p>
                      <a:pPr algn="ctr">
                        <a:lnSpc>
                          <a:spcPct val="115000"/>
                        </a:lnSpc>
                        <a:spcAft>
                          <a:spcPts val="0"/>
                        </a:spcAft>
                      </a:pPr>
                      <a:r>
                        <a:rPr lang="ru-RU" sz="2000">
                          <a:effectLst/>
                          <a:latin typeface="Times New Roman"/>
                          <a:ea typeface="SimSun"/>
                        </a:rPr>
                        <a:t>С/Г</a:t>
                      </a:r>
                    </a:p>
                  </a:txBody>
                  <a:tcPr marL="68580" marR="68580" marT="0" marB="0"/>
                </a:tc>
                <a:tc>
                  <a:txBody>
                    <a:bodyPr/>
                    <a:lstStyle/>
                    <a:p>
                      <a:pPr algn="ctr">
                        <a:lnSpc>
                          <a:spcPct val="115000"/>
                        </a:lnSpc>
                        <a:spcAft>
                          <a:spcPts val="0"/>
                        </a:spcAft>
                      </a:pPr>
                      <a:r>
                        <a:rPr lang="ru-RU" sz="2000" dirty="0">
                          <a:effectLst/>
                          <a:latin typeface="Times New Roman"/>
                          <a:ea typeface="SimSun"/>
                        </a:rPr>
                        <a:t>10</a:t>
                      </a:r>
                      <a:r>
                        <a:rPr lang="ru-RU" sz="2000" baseline="30000" dirty="0">
                          <a:effectLst/>
                          <a:latin typeface="Times New Roman"/>
                          <a:ea typeface="SimSun"/>
                        </a:rPr>
                        <a:t>-7</a:t>
                      </a:r>
                      <a:r>
                        <a:rPr lang="ru-RU" sz="2000" dirty="0">
                          <a:effectLst/>
                          <a:latin typeface="Times New Roman"/>
                          <a:ea typeface="SimSun"/>
                        </a:rPr>
                        <a:t> – 10</a:t>
                      </a:r>
                      <a:r>
                        <a:rPr lang="ru-RU" sz="2000" baseline="30000" dirty="0">
                          <a:effectLst/>
                          <a:latin typeface="Times New Roman"/>
                          <a:ea typeface="SimSun"/>
                        </a:rPr>
                        <a:t>-5</a:t>
                      </a:r>
                      <a:endParaRPr lang="ru-RU" sz="2000" dirty="0">
                        <a:effectLst/>
                        <a:latin typeface="Times New Roman"/>
                        <a:ea typeface="SimSun"/>
                      </a:endParaRPr>
                    </a:p>
                  </a:txBody>
                  <a:tcPr marL="68580" marR="68580" marT="0" marB="0"/>
                </a:tc>
                <a:tc>
                  <a:txBody>
                    <a:bodyPr/>
                    <a:lstStyle/>
                    <a:p>
                      <a:pPr algn="ctr">
                        <a:lnSpc>
                          <a:spcPct val="115000"/>
                        </a:lnSpc>
                        <a:spcAft>
                          <a:spcPts val="0"/>
                        </a:spcAft>
                      </a:pPr>
                      <a:r>
                        <a:rPr lang="ru-RU" sz="2000">
                          <a:effectLst/>
                          <a:latin typeface="Times New Roman"/>
                          <a:ea typeface="Times New Roman"/>
                          <a:cs typeface="Times New Roman"/>
                        </a:rPr>
                        <a:t>Конденсациялық</a:t>
                      </a:r>
                      <a:endParaRPr lang="ru-RU" sz="2000">
                        <a:effectLst/>
                        <a:latin typeface="Calibri"/>
                        <a:ea typeface="Times New Roman"/>
                        <a:cs typeface="Times New Roman"/>
                      </a:endParaRPr>
                    </a:p>
                  </a:txBody>
                  <a:tcPr marL="68580" marR="68580" marT="0" marB="0"/>
                </a:tc>
              </a:tr>
              <a:tr h="370840">
                <a:tc>
                  <a:txBody>
                    <a:bodyPr/>
                    <a:lstStyle/>
                    <a:p>
                      <a:pPr algn="ctr">
                        <a:lnSpc>
                          <a:spcPct val="115000"/>
                        </a:lnSpc>
                        <a:spcAft>
                          <a:spcPts val="0"/>
                        </a:spcAft>
                      </a:pPr>
                      <a:r>
                        <a:rPr lang="ru-RU" sz="2000">
                          <a:effectLst/>
                          <a:latin typeface="Times New Roman"/>
                          <a:ea typeface="SimSun"/>
                        </a:rPr>
                        <a:t>Смог</a:t>
                      </a:r>
                    </a:p>
                  </a:txBody>
                  <a:tcPr marL="68580" marR="68580" marT="0" marB="0"/>
                </a:tc>
                <a:tc>
                  <a:txBody>
                    <a:bodyPr/>
                    <a:lstStyle/>
                    <a:p>
                      <a:pPr algn="ctr">
                        <a:lnSpc>
                          <a:spcPct val="115000"/>
                        </a:lnSpc>
                        <a:spcAft>
                          <a:spcPts val="0"/>
                        </a:spcAft>
                      </a:pPr>
                      <a:r>
                        <a:rPr lang="ru-RU" sz="2000">
                          <a:effectLst/>
                          <a:latin typeface="Times New Roman"/>
                          <a:ea typeface="SimSun"/>
                        </a:rPr>
                        <a:t>С, Қ/Г</a:t>
                      </a:r>
                    </a:p>
                  </a:txBody>
                  <a:tcPr marL="68580" marR="68580" marT="0" marB="0"/>
                </a:tc>
                <a:tc>
                  <a:txBody>
                    <a:bodyPr/>
                    <a:lstStyle/>
                    <a:p>
                      <a:pPr algn="ctr">
                        <a:lnSpc>
                          <a:spcPct val="115000"/>
                        </a:lnSpc>
                        <a:spcAft>
                          <a:spcPts val="0"/>
                        </a:spcAft>
                      </a:pPr>
                      <a:r>
                        <a:rPr lang="ru-RU" sz="2000" dirty="0">
                          <a:effectLst/>
                          <a:latin typeface="Times New Roman"/>
                          <a:ea typeface="SimSun"/>
                        </a:rPr>
                        <a:t>-</a:t>
                      </a:r>
                    </a:p>
                  </a:txBody>
                  <a:tcPr marL="68580" marR="68580" marT="0" marB="0"/>
                </a:tc>
                <a:tc>
                  <a:txBody>
                    <a:bodyPr/>
                    <a:lstStyle/>
                    <a:p>
                      <a:pPr algn="ctr">
                        <a:lnSpc>
                          <a:spcPct val="115000"/>
                        </a:lnSpc>
                        <a:spcAft>
                          <a:spcPts val="0"/>
                        </a:spcAft>
                      </a:pPr>
                      <a:r>
                        <a:rPr lang="ru-RU" sz="2000" dirty="0" err="1">
                          <a:effectLst/>
                          <a:latin typeface="Times New Roman"/>
                          <a:ea typeface="Times New Roman"/>
                          <a:cs typeface="Times New Roman"/>
                        </a:rPr>
                        <a:t>Конденсациялық</a:t>
                      </a:r>
                      <a:endParaRPr lang="ru-RU" sz="2000" dirty="0">
                        <a:effectLst/>
                        <a:latin typeface="Calibri"/>
                        <a:ea typeface="Times New Roman"/>
                        <a:cs typeface="Times New Roman"/>
                      </a:endParaRPr>
                    </a:p>
                  </a:txBody>
                  <a:tcPr marL="68580" marR="68580" marT="0" marB="0"/>
                </a:tc>
              </a:tr>
            </a:tbl>
          </a:graphicData>
        </a:graphic>
      </p:graphicFrame>
    </p:spTree>
    <p:extLst>
      <p:ext uri="{BB962C8B-B14F-4D97-AF65-F5344CB8AC3E}">
        <p14:creationId xmlns="" xmlns:p14="http://schemas.microsoft.com/office/powerpoint/2010/main" val="980083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264696"/>
          </a:xfrm>
        </p:spPr>
        <p:txBody>
          <a:bodyPr>
            <a:normAutofit fontScale="62500" lnSpcReduction="20000"/>
          </a:bodyPr>
          <a:lstStyle/>
          <a:p>
            <a:r>
              <a:rPr lang="kk-KZ" b="1" dirty="0"/>
              <a:t>Дисперстілігі бойынша </a:t>
            </a:r>
            <a:r>
              <a:rPr lang="kk-KZ" dirty="0"/>
              <a:t>қатты дисперсті фазасы бар аэрозольдерді бөлшектердің өлшемі 10</a:t>
            </a:r>
            <a:r>
              <a:rPr lang="kk-KZ" baseline="30000" dirty="0"/>
              <a:t>-9</a:t>
            </a:r>
            <a:r>
              <a:rPr lang="kk-KZ" dirty="0"/>
              <a:t> нен 10</a:t>
            </a:r>
            <a:r>
              <a:rPr lang="kk-KZ" baseline="30000" dirty="0"/>
              <a:t>-5</a:t>
            </a:r>
            <a:r>
              <a:rPr lang="kk-KZ" dirty="0"/>
              <a:t> м дейін болады. </a:t>
            </a:r>
            <a:endParaRPr lang="kk-KZ" dirty="0" smtClean="0"/>
          </a:p>
          <a:p>
            <a:r>
              <a:rPr lang="kk-KZ" dirty="0"/>
              <a:t>Аэрозольдерге бөлшектерінің өлшемі 10</a:t>
            </a:r>
            <a:r>
              <a:rPr lang="kk-KZ" baseline="30000" dirty="0"/>
              <a:t>-3</a:t>
            </a:r>
            <a:r>
              <a:rPr lang="kk-KZ" dirty="0"/>
              <a:t> мен 10</a:t>
            </a:r>
            <a:r>
              <a:rPr lang="kk-KZ" baseline="30000" dirty="0"/>
              <a:t>3</a:t>
            </a:r>
            <a:r>
              <a:rPr lang="kk-KZ" dirty="0"/>
              <a:t> мкм дисперстіліктің арасында орналасқан жүйелер жатады, мұның ішінде ғылыми қызығушылықты 10</a:t>
            </a:r>
            <a:r>
              <a:rPr lang="kk-KZ" baseline="30000" dirty="0"/>
              <a:t>-2 </a:t>
            </a:r>
            <a:r>
              <a:rPr lang="kk-KZ" dirty="0"/>
              <a:t>– 10</a:t>
            </a:r>
            <a:r>
              <a:rPr lang="kk-KZ" baseline="30000" dirty="0"/>
              <a:t>2</a:t>
            </a:r>
            <a:r>
              <a:rPr lang="kk-KZ" dirty="0"/>
              <a:t> мкм өлшемдегі аэрозольдер тудырады себебі, өлшемдерінің төменгі шегі молекуладан бөлшекке өту аймағында жатыр, ал ірі бөлшектер ұзақ уақыт бойы ауада суспензия түрінде бола алмайды</a:t>
            </a:r>
            <a:r>
              <a:rPr lang="kk-KZ" dirty="0" smtClean="0"/>
              <a:t>.</a:t>
            </a:r>
          </a:p>
          <a:p>
            <a:r>
              <a:rPr lang="kk-KZ" dirty="0" smtClean="0"/>
              <a:t> Бөлшектердің </a:t>
            </a:r>
            <a:r>
              <a:rPr lang="kk-KZ" dirty="0"/>
              <a:t>өлшемі – аэрозольдердің табиғатын болжауға мүмкіндік беретін маңызды параметр болып табылады. Бөлшектердің өлшемін әдетте радиус немесе диаметрлмен сипаттайды. </a:t>
            </a:r>
            <a:endParaRPr lang="kk-KZ" dirty="0" smtClean="0"/>
          </a:p>
          <a:p>
            <a:r>
              <a:rPr lang="kk-KZ" dirty="0" smtClean="0"/>
              <a:t>Монодисперсті </a:t>
            </a:r>
            <a:r>
              <a:rPr lang="kk-KZ" dirty="0"/>
              <a:t>аэрозоль тек бір өлшемді бөлшектерден тұрады (өте сирек кездеседі), полидисперстілердің бөлшектері әртүрлі өлшемге ие. </a:t>
            </a:r>
            <a:endParaRPr lang="kk-KZ" dirty="0" smtClean="0"/>
          </a:p>
          <a:p>
            <a:r>
              <a:rPr lang="kk-KZ" dirty="0" smtClean="0"/>
              <a:t>Дұрыс </a:t>
            </a:r>
            <a:r>
              <a:rPr lang="kk-KZ" dirty="0"/>
              <a:t>емес пішінді бөлшектер үшін бөлшектердің диаметрі өзіне тән өлшемімен қатты ерекшелінеді. </a:t>
            </a:r>
            <a:endParaRPr lang="ru-RU" dirty="0"/>
          </a:p>
          <a:p>
            <a:r>
              <a:rPr lang="kk-KZ" dirty="0"/>
              <a:t>Аэрозольдер дисперстіліктің үлкен диапозонын қамтиды, дегенмен жоғары және дөрекі дисперсті аэрозольдер тұрақсыз болып келеді. Жоғары  дисперсті бөлшектердің бір-бірімен жиі соқтығысу салдарынан туындайды, екіншісі седиментациялық үлкен жылдамдығымен байланысты. Сондықтан аэрозольдер 10</a:t>
            </a:r>
            <a:r>
              <a:rPr lang="kk-KZ" baseline="30000" dirty="0"/>
              <a:t>-4</a:t>
            </a:r>
            <a:r>
              <a:rPr lang="kk-KZ" dirty="0"/>
              <a:t> – 10</a:t>
            </a:r>
            <a:r>
              <a:rPr lang="kk-KZ" baseline="30000" dirty="0"/>
              <a:t>-7</a:t>
            </a:r>
            <a:r>
              <a:rPr lang="kk-KZ" dirty="0"/>
              <a:t> м аймағындағы өлшемдерге ие, төменде келтірілген кестеден осыған көзжеткізуге болады.</a:t>
            </a:r>
            <a:endParaRPr lang="ru-RU" dirty="0"/>
          </a:p>
          <a:p>
            <a:endParaRPr lang="ru-RU" dirty="0"/>
          </a:p>
        </p:txBody>
      </p:sp>
    </p:spTree>
    <p:extLst>
      <p:ext uri="{BB962C8B-B14F-4D97-AF65-F5344CB8AC3E}">
        <p14:creationId xmlns="" xmlns:p14="http://schemas.microsoft.com/office/powerpoint/2010/main" val="4231785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a:t>Кесте </a:t>
            </a:r>
            <a:r>
              <a:rPr lang="kk-KZ" dirty="0" smtClean="0"/>
              <a:t>2. </a:t>
            </a:r>
            <a:r>
              <a:rPr lang="kk-KZ" dirty="0"/>
              <a:t>Кейбір аэрозольдер бөлшектерінің өлшемдері</a:t>
            </a:r>
            <a:endParaRPr lang="ru-RU" dirty="0"/>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3068820079"/>
              </p:ext>
            </p:extLst>
          </p:nvPr>
        </p:nvGraphicFramePr>
        <p:xfrm>
          <a:off x="457200" y="1600200"/>
          <a:ext cx="8229600" cy="420624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457200" indent="359410" algn="just">
                        <a:lnSpc>
                          <a:spcPct val="115000"/>
                        </a:lnSpc>
                        <a:spcAft>
                          <a:spcPts val="0"/>
                        </a:spcAft>
                      </a:pPr>
                      <a:r>
                        <a:rPr lang="kk-KZ" sz="2400" dirty="0">
                          <a:effectLst/>
                          <a:latin typeface="Times New Roman"/>
                          <a:ea typeface="Times New Roman"/>
                          <a:cs typeface="Times New Roman"/>
                        </a:rPr>
                        <a:t>Жүйенің аталуы </a:t>
                      </a:r>
                      <a:endParaRPr lang="ru-RU" sz="2400" dirty="0">
                        <a:effectLst/>
                        <a:latin typeface="Calibri"/>
                        <a:ea typeface="Times New Roman"/>
                        <a:cs typeface="Times New Roman"/>
                      </a:endParaRPr>
                    </a:p>
                  </a:txBody>
                  <a:tcPr marL="68580" marR="68580" marT="0" marB="0"/>
                </a:tc>
                <a:tc>
                  <a:txBody>
                    <a:bodyPr/>
                    <a:lstStyle/>
                    <a:p>
                      <a:pPr marL="457200" indent="359410" algn="just">
                        <a:lnSpc>
                          <a:spcPct val="115000"/>
                        </a:lnSpc>
                        <a:spcAft>
                          <a:spcPts val="0"/>
                        </a:spcAft>
                      </a:pPr>
                      <a:r>
                        <a:rPr lang="kk-KZ" sz="2400">
                          <a:effectLst/>
                          <a:latin typeface="Times New Roman"/>
                          <a:ea typeface="Times New Roman"/>
                          <a:cs typeface="Times New Roman"/>
                        </a:rPr>
                        <a:t>Бөлшектердің өлшемі, м</a:t>
                      </a:r>
                      <a:endParaRPr lang="ru-RU" sz="2400">
                        <a:effectLst/>
                        <a:latin typeface="Calibri"/>
                        <a:ea typeface="Times New Roman"/>
                        <a:cs typeface="Times New Roman"/>
                      </a:endParaRPr>
                    </a:p>
                  </a:txBody>
                  <a:tcPr marL="68580" marR="68580" marT="0" marB="0"/>
                </a:tc>
              </a:tr>
              <a:tr h="370840">
                <a:tc>
                  <a:txBody>
                    <a:bodyPr/>
                    <a:lstStyle/>
                    <a:p>
                      <a:pPr marL="457200" indent="359410" algn="just">
                        <a:lnSpc>
                          <a:spcPct val="115000"/>
                        </a:lnSpc>
                        <a:spcAft>
                          <a:spcPts val="0"/>
                        </a:spcAft>
                      </a:pPr>
                      <a:r>
                        <a:rPr lang="kk-KZ" sz="2400" dirty="0">
                          <a:effectLst/>
                          <a:latin typeface="Times New Roman"/>
                          <a:ea typeface="Times New Roman"/>
                          <a:cs typeface="Times New Roman"/>
                        </a:rPr>
                        <a:t>Тұман </a:t>
                      </a:r>
                      <a:r>
                        <a:rPr lang="ru-RU" sz="2400" dirty="0">
                          <a:effectLst/>
                          <a:latin typeface="Times New Roman"/>
                          <a:ea typeface="Times New Roman"/>
                          <a:cs typeface="Times New Roman"/>
                        </a:rPr>
                        <a:t>H</a:t>
                      </a:r>
                      <a:r>
                        <a:rPr lang="ru-RU" sz="2400" baseline="-25000" dirty="0">
                          <a:effectLst/>
                          <a:latin typeface="Times New Roman"/>
                          <a:ea typeface="Times New Roman"/>
                          <a:cs typeface="Times New Roman"/>
                        </a:rPr>
                        <a:t>2</a:t>
                      </a:r>
                      <a:r>
                        <a:rPr lang="ru-RU" sz="2400" dirty="0">
                          <a:effectLst/>
                          <a:latin typeface="Times New Roman"/>
                          <a:ea typeface="Times New Roman"/>
                          <a:cs typeface="Times New Roman"/>
                        </a:rPr>
                        <a:t>O</a:t>
                      </a:r>
                      <a:endParaRPr lang="ru-RU" sz="2400" dirty="0">
                        <a:effectLst/>
                        <a:latin typeface="Calibri"/>
                        <a:ea typeface="Times New Roman"/>
                        <a:cs typeface="Times New Roman"/>
                      </a:endParaRPr>
                    </a:p>
                  </a:txBody>
                  <a:tcPr marL="68580" marR="68580" marT="0" marB="0"/>
                </a:tc>
                <a:tc>
                  <a:txBody>
                    <a:bodyPr/>
                    <a:lstStyle/>
                    <a:p>
                      <a:pPr algn="ctr">
                        <a:spcAft>
                          <a:spcPts val="0"/>
                        </a:spcAft>
                      </a:pPr>
                      <a:r>
                        <a:rPr lang="ru-RU" sz="2400" dirty="0">
                          <a:effectLst/>
                          <a:latin typeface="Times New Roman"/>
                          <a:ea typeface="SimSun"/>
                        </a:rPr>
                        <a:t>5·10</a:t>
                      </a:r>
                      <a:r>
                        <a:rPr lang="ru-RU" sz="2400" baseline="30000" dirty="0">
                          <a:effectLst/>
                          <a:latin typeface="Times New Roman"/>
                          <a:ea typeface="SimSun"/>
                        </a:rPr>
                        <a:t>-7</a:t>
                      </a:r>
                      <a:endParaRPr lang="ru-RU" sz="2400" dirty="0">
                        <a:effectLst/>
                        <a:latin typeface="Times New Roman"/>
                        <a:ea typeface="SimSun"/>
                      </a:endParaRPr>
                    </a:p>
                  </a:txBody>
                  <a:tcPr marL="68580" marR="68580" marT="0" marB="0"/>
                </a:tc>
              </a:tr>
              <a:tr h="370840">
                <a:tc>
                  <a:txBody>
                    <a:bodyPr/>
                    <a:lstStyle/>
                    <a:p>
                      <a:pPr marL="457200" indent="359410" algn="just">
                        <a:lnSpc>
                          <a:spcPct val="115000"/>
                        </a:lnSpc>
                        <a:spcAft>
                          <a:spcPts val="0"/>
                        </a:spcAft>
                      </a:pPr>
                      <a:r>
                        <a:rPr lang="kk-KZ" sz="2400" dirty="0">
                          <a:effectLst/>
                          <a:latin typeface="Times New Roman"/>
                          <a:ea typeface="Times New Roman"/>
                          <a:cs typeface="Times New Roman"/>
                        </a:rPr>
                        <a:t>Табиғы шаң</a:t>
                      </a:r>
                      <a:endParaRPr lang="ru-RU" sz="2400" dirty="0">
                        <a:effectLst/>
                        <a:latin typeface="Calibri"/>
                        <a:ea typeface="Times New Roman"/>
                        <a:cs typeface="Times New Roman"/>
                      </a:endParaRPr>
                    </a:p>
                  </a:txBody>
                  <a:tcPr marL="68580" marR="68580" marT="0" marB="0"/>
                </a:tc>
                <a:tc>
                  <a:txBody>
                    <a:bodyPr/>
                    <a:lstStyle/>
                    <a:p>
                      <a:pPr algn="ctr">
                        <a:spcAft>
                          <a:spcPts val="0"/>
                        </a:spcAft>
                      </a:pPr>
                      <a:r>
                        <a:rPr lang="ru-RU" sz="2400" dirty="0">
                          <a:effectLst/>
                          <a:latin typeface="Times New Roman"/>
                          <a:ea typeface="SimSun"/>
                        </a:rPr>
                        <a:t>1·10</a:t>
                      </a:r>
                      <a:r>
                        <a:rPr lang="ru-RU" sz="2400" baseline="30000" dirty="0">
                          <a:effectLst/>
                          <a:latin typeface="Times New Roman"/>
                          <a:ea typeface="SimSun"/>
                        </a:rPr>
                        <a:t>-6</a:t>
                      </a:r>
                      <a:r>
                        <a:rPr lang="ru-RU" sz="2400" dirty="0">
                          <a:effectLst/>
                          <a:latin typeface="Times New Roman"/>
                          <a:ea typeface="SimSun"/>
                        </a:rPr>
                        <a:t> - 1·10</a:t>
                      </a:r>
                      <a:r>
                        <a:rPr lang="ru-RU" sz="2400" baseline="30000" dirty="0">
                          <a:effectLst/>
                          <a:latin typeface="Times New Roman"/>
                          <a:ea typeface="SimSun"/>
                        </a:rPr>
                        <a:t>-4</a:t>
                      </a:r>
                      <a:endParaRPr lang="ru-RU" sz="2400" dirty="0">
                        <a:effectLst/>
                        <a:latin typeface="Times New Roman"/>
                        <a:ea typeface="SimSun"/>
                      </a:endParaRPr>
                    </a:p>
                  </a:txBody>
                  <a:tcPr marL="68580" marR="68580" marT="0" marB="0"/>
                </a:tc>
              </a:tr>
              <a:tr h="370840">
                <a:tc>
                  <a:txBody>
                    <a:bodyPr/>
                    <a:lstStyle/>
                    <a:p>
                      <a:pPr marL="457200" indent="359410" algn="just">
                        <a:lnSpc>
                          <a:spcPct val="115000"/>
                        </a:lnSpc>
                        <a:spcAft>
                          <a:spcPts val="0"/>
                        </a:spcAft>
                      </a:pPr>
                      <a:r>
                        <a:rPr lang="kk-KZ" sz="2400">
                          <a:effectLst/>
                          <a:latin typeface="Times New Roman"/>
                          <a:ea typeface="Times New Roman"/>
                          <a:cs typeface="Times New Roman"/>
                        </a:rPr>
                        <a:t>Өсімдік тозаңдары </a:t>
                      </a:r>
                      <a:endParaRPr lang="ru-RU" sz="2400">
                        <a:effectLst/>
                        <a:latin typeface="Calibri"/>
                        <a:ea typeface="Times New Roman"/>
                        <a:cs typeface="Times New Roman"/>
                      </a:endParaRPr>
                    </a:p>
                  </a:txBody>
                  <a:tcPr marL="68580" marR="68580" marT="0" marB="0"/>
                </a:tc>
                <a:tc>
                  <a:txBody>
                    <a:bodyPr/>
                    <a:lstStyle/>
                    <a:p>
                      <a:pPr algn="ctr">
                        <a:spcAft>
                          <a:spcPts val="0"/>
                        </a:spcAft>
                      </a:pPr>
                      <a:r>
                        <a:rPr lang="ru-RU" sz="2400" dirty="0">
                          <a:effectLst/>
                          <a:latin typeface="Times New Roman"/>
                          <a:ea typeface="SimSun"/>
                        </a:rPr>
                        <a:t>1·10</a:t>
                      </a:r>
                      <a:r>
                        <a:rPr lang="ru-RU" sz="2400" baseline="30000" dirty="0">
                          <a:effectLst/>
                          <a:latin typeface="Times New Roman"/>
                          <a:ea typeface="SimSun"/>
                        </a:rPr>
                        <a:t>-6</a:t>
                      </a:r>
                      <a:r>
                        <a:rPr lang="ru-RU" sz="2400" dirty="0">
                          <a:effectLst/>
                          <a:latin typeface="Times New Roman"/>
                          <a:ea typeface="SimSun"/>
                        </a:rPr>
                        <a:t> -1·10</a:t>
                      </a:r>
                      <a:r>
                        <a:rPr lang="ru-RU" sz="2400" baseline="30000" dirty="0">
                          <a:effectLst/>
                          <a:latin typeface="Times New Roman"/>
                          <a:ea typeface="SimSun"/>
                        </a:rPr>
                        <a:t>-5</a:t>
                      </a:r>
                      <a:endParaRPr lang="ru-RU" sz="2400" dirty="0">
                        <a:effectLst/>
                        <a:latin typeface="Times New Roman"/>
                        <a:ea typeface="SimSun"/>
                      </a:endParaRPr>
                    </a:p>
                  </a:txBody>
                  <a:tcPr marL="68580" marR="68580" marT="0" marB="0"/>
                </a:tc>
              </a:tr>
              <a:tr h="370840">
                <a:tc>
                  <a:txBody>
                    <a:bodyPr/>
                    <a:lstStyle/>
                    <a:p>
                      <a:pPr marL="457200" indent="359410" algn="just">
                        <a:lnSpc>
                          <a:spcPct val="115000"/>
                        </a:lnSpc>
                        <a:spcAft>
                          <a:spcPts val="0"/>
                        </a:spcAft>
                      </a:pPr>
                      <a:r>
                        <a:rPr lang="kk-KZ" sz="2400">
                          <a:effectLst/>
                          <a:latin typeface="Times New Roman"/>
                          <a:ea typeface="Times New Roman"/>
                          <a:cs typeface="Times New Roman"/>
                        </a:rPr>
                        <a:t>Қабатты бұлттар </a:t>
                      </a:r>
                      <a:endParaRPr lang="ru-RU" sz="2400">
                        <a:effectLst/>
                        <a:latin typeface="Calibri"/>
                        <a:ea typeface="Times New Roman"/>
                        <a:cs typeface="Times New Roman"/>
                      </a:endParaRPr>
                    </a:p>
                  </a:txBody>
                  <a:tcPr marL="68580" marR="68580" marT="0" marB="0"/>
                </a:tc>
                <a:tc>
                  <a:txBody>
                    <a:bodyPr/>
                    <a:lstStyle/>
                    <a:p>
                      <a:pPr algn="ctr">
                        <a:spcAft>
                          <a:spcPts val="0"/>
                        </a:spcAft>
                      </a:pPr>
                      <a:r>
                        <a:rPr lang="ru-RU" sz="2400" dirty="0">
                          <a:effectLst/>
                          <a:latin typeface="Times New Roman"/>
                          <a:ea typeface="SimSun"/>
                        </a:rPr>
                        <a:t>1·10</a:t>
                      </a:r>
                      <a:r>
                        <a:rPr lang="ru-RU" sz="2400" baseline="30000" dirty="0">
                          <a:effectLst/>
                          <a:latin typeface="Times New Roman"/>
                          <a:ea typeface="SimSun"/>
                        </a:rPr>
                        <a:t>-6</a:t>
                      </a:r>
                      <a:r>
                        <a:rPr lang="ru-RU" sz="2400" dirty="0">
                          <a:effectLst/>
                          <a:latin typeface="Times New Roman"/>
                          <a:ea typeface="SimSun"/>
                        </a:rPr>
                        <a:t> -1·10</a:t>
                      </a:r>
                      <a:r>
                        <a:rPr lang="ru-RU" sz="2400" baseline="30000" dirty="0">
                          <a:effectLst/>
                          <a:latin typeface="Times New Roman"/>
                          <a:ea typeface="SimSun"/>
                        </a:rPr>
                        <a:t>-5</a:t>
                      </a:r>
                      <a:endParaRPr lang="ru-RU" sz="2400" dirty="0">
                        <a:effectLst/>
                        <a:latin typeface="Times New Roman"/>
                        <a:ea typeface="SimSun"/>
                      </a:endParaRPr>
                    </a:p>
                  </a:txBody>
                  <a:tcPr marL="68580" marR="68580" marT="0" marB="0"/>
                </a:tc>
              </a:tr>
              <a:tr h="370840">
                <a:tc>
                  <a:txBody>
                    <a:bodyPr/>
                    <a:lstStyle/>
                    <a:p>
                      <a:pPr marL="457200" indent="359410" algn="just">
                        <a:lnSpc>
                          <a:spcPct val="115000"/>
                        </a:lnSpc>
                        <a:spcAft>
                          <a:spcPts val="0"/>
                        </a:spcAft>
                      </a:pPr>
                      <a:r>
                        <a:rPr lang="kk-KZ" sz="2400">
                          <a:effectLst/>
                          <a:latin typeface="Times New Roman"/>
                          <a:ea typeface="Times New Roman"/>
                          <a:cs typeface="Times New Roman"/>
                        </a:rPr>
                        <a:t>Жаңбырлы бұлттар</a:t>
                      </a:r>
                      <a:endParaRPr lang="ru-RU" sz="2400">
                        <a:effectLst/>
                        <a:latin typeface="Calibri"/>
                        <a:ea typeface="Times New Roman"/>
                        <a:cs typeface="Times New Roman"/>
                      </a:endParaRPr>
                    </a:p>
                  </a:txBody>
                  <a:tcPr marL="68580" marR="68580" marT="0" marB="0"/>
                </a:tc>
                <a:tc>
                  <a:txBody>
                    <a:bodyPr/>
                    <a:lstStyle/>
                    <a:p>
                      <a:pPr algn="ctr">
                        <a:spcAft>
                          <a:spcPts val="0"/>
                        </a:spcAft>
                      </a:pPr>
                      <a:r>
                        <a:rPr lang="ru-RU" sz="2400" dirty="0">
                          <a:effectLst/>
                          <a:latin typeface="Times New Roman"/>
                          <a:ea typeface="SimSun"/>
                        </a:rPr>
                        <a:t>1·10</a:t>
                      </a:r>
                      <a:r>
                        <a:rPr lang="ru-RU" sz="2400" baseline="30000" dirty="0">
                          <a:effectLst/>
                          <a:latin typeface="Times New Roman"/>
                          <a:ea typeface="SimSun"/>
                        </a:rPr>
                        <a:t>-5</a:t>
                      </a:r>
                      <a:r>
                        <a:rPr lang="ru-RU" sz="2400" dirty="0">
                          <a:effectLst/>
                          <a:latin typeface="Times New Roman"/>
                          <a:ea typeface="SimSun"/>
                        </a:rPr>
                        <a:t> - 1·10</a:t>
                      </a:r>
                      <a:r>
                        <a:rPr lang="ru-RU" sz="2400" baseline="30000" dirty="0">
                          <a:effectLst/>
                          <a:latin typeface="Times New Roman"/>
                          <a:ea typeface="SimSun"/>
                        </a:rPr>
                        <a:t>-4</a:t>
                      </a:r>
                      <a:endParaRPr lang="ru-RU" sz="2400" dirty="0">
                        <a:effectLst/>
                        <a:latin typeface="Times New Roman"/>
                        <a:ea typeface="SimSun"/>
                      </a:endParaRPr>
                    </a:p>
                  </a:txBody>
                  <a:tcPr marL="68580" marR="68580" marT="0" marB="0"/>
                </a:tc>
              </a:tr>
              <a:tr h="370840">
                <a:tc>
                  <a:txBody>
                    <a:bodyPr/>
                    <a:lstStyle/>
                    <a:p>
                      <a:pPr marL="457200" indent="359410" algn="just">
                        <a:lnSpc>
                          <a:spcPct val="115000"/>
                        </a:lnSpc>
                        <a:spcAft>
                          <a:spcPts val="0"/>
                        </a:spcAft>
                      </a:pPr>
                      <a:r>
                        <a:rPr lang="kk-KZ" sz="2400">
                          <a:effectLst/>
                          <a:latin typeface="Times New Roman"/>
                          <a:ea typeface="Times New Roman"/>
                          <a:cs typeface="Times New Roman"/>
                        </a:rPr>
                        <a:t>Тұман Н</a:t>
                      </a:r>
                      <a:r>
                        <a:rPr lang="kk-KZ" sz="2400" baseline="-25000">
                          <a:effectLst/>
                          <a:latin typeface="Times New Roman"/>
                          <a:ea typeface="Times New Roman"/>
                          <a:cs typeface="Times New Roman"/>
                        </a:rPr>
                        <a:t>2</a:t>
                      </a:r>
                      <a:r>
                        <a:rPr lang="ru-RU" sz="2400">
                          <a:effectLst/>
                          <a:latin typeface="Times New Roman"/>
                          <a:ea typeface="Times New Roman"/>
                          <a:cs typeface="Times New Roman"/>
                        </a:rPr>
                        <a:t>SO</a:t>
                      </a:r>
                      <a:r>
                        <a:rPr lang="ru-RU" sz="2400" baseline="-25000">
                          <a:effectLst/>
                          <a:latin typeface="Times New Roman"/>
                          <a:ea typeface="Times New Roman"/>
                          <a:cs typeface="Times New Roman"/>
                        </a:rPr>
                        <a:t>3</a:t>
                      </a:r>
                      <a:endParaRPr lang="ru-RU" sz="2400">
                        <a:effectLst/>
                        <a:latin typeface="Calibri"/>
                        <a:ea typeface="Times New Roman"/>
                        <a:cs typeface="Times New Roman"/>
                      </a:endParaRPr>
                    </a:p>
                  </a:txBody>
                  <a:tcPr marL="68580" marR="68580" marT="0" marB="0"/>
                </a:tc>
                <a:tc>
                  <a:txBody>
                    <a:bodyPr/>
                    <a:lstStyle/>
                    <a:p>
                      <a:pPr algn="ctr">
                        <a:spcAft>
                          <a:spcPts val="0"/>
                        </a:spcAft>
                      </a:pPr>
                      <a:r>
                        <a:rPr lang="ru-RU" sz="2400" dirty="0">
                          <a:effectLst/>
                          <a:latin typeface="Times New Roman"/>
                          <a:ea typeface="SimSun"/>
                        </a:rPr>
                        <a:t>1·10</a:t>
                      </a:r>
                      <a:r>
                        <a:rPr lang="ru-RU" sz="2400" baseline="30000" dirty="0">
                          <a:effectLst/>
                          <a:latin typeface="Times New Roman"/>
                          <a:ea typeface="SimSun"/>
                        </a:rPr>
                        <a:t>-6</a:t>
                      </a:r>
                      <a:r>
                        <a:rPr lang="ru-RU" sz="2400" dirty="0">
                          <a:effectLst/>
                          <a:latin typeface="Times New Roman"/>
                          <a:ea typeface="SimSun"/>
                        </a:rPr>
                        <a:t> - 1·10</a:t>
                      </a:r>
                      <a:r>
                        <a:rPr lang="ru-RU" sz="2400" baseline="30000" dirty="0">
                          <a:effectLst/>
                          <a:latin typeface="Times New Roman"/>
                          <a:ea typeface="SimSun"/>
                        </a:rPr>
                        <a:t>-5</a:t>
                      </a:r>
                      <a:endParaRPr lang="ru-RU" sz="2400" dirty="0">
                        <a:effectLst/>
                        <a:latin typeface="Times New Roman"/>
                        <a:ea typeface="SimSun"/>
                      </a:endParaRPr>
                    </a:p>
                  </a:txBody>
                  <a:tcPr marL="68580" marR="68580" marT="0" marB="0"/>
                </a:tc>
              </a:tr>
              <a:tr h="370840">
                <a:tc>
                  <a:txBody>
                    <a:bodyPr/>
                    <a:lstStyle/>
                    <a:p>
                      <a:pPr marL="457200" indent="359410" algn="just">
                        <a:lnSpc>
                          <a:spcPct val="115000"/>
                        </a:lnSpc>
                        <a:spcAft>
                          <a:spcPts val="0"/>
                        </a:spcAft>
                      </a:pPr>
                      <a:r>
                        <a:rPr lang="kk-KZ" sz="2400">
                          <a:effectLst/>
                          <a:latin typeface="Times New Roman"/>
                          <a:ea typeface="Times New Roman"/>
                          <a:cs typeface="Times New Roman"/>
                        </a:rPr>
                        <a:t>Темекі түтіні </a:t>
                      </a:r>
                      <a:endParaRPr lang="ru-RU" sz="2400">
                        <a:effectLst/>
                        <a:latin typeface="Calibri"/>
                        <a:ea typeface="Times New Roman"/>
                        <a:cs typeface="Times New Roman"/>
                      </a:endParaRPr>
                    </a:p>
                  </a:txBody>
                  <a:tcPr marL="68580" marR="68580" marT="0" marB="0"/>
                </a:tc>
                <a:tc>
                  <a:txBody>
                    <a:bodyPr/>
                    <a:lstStyle/>
                    <a:p>
                      <a:pPr algn="ctr">
                        <a:spcAft>
                          <a:spcPts val="0"/>
                        </a:spcAft>
                      </a:pPr>
                      <a:r>
                        <a:rPr lang="ru-RU" sz="2400" dirty="0">
                          <a:effectLst/>
                          <a:latin typeface="Times New Roman"/>
                          <a:ea typeface="SimSun"/>
                        </a:rPr>
                        <a:t>1·10</a:t>
                      </a:r>
                      <a:r>
                        <a:rPr lang="ru-RU" sz="2400" baseline="30000" dirty="0">
                          <a:effectLst/>
                          <a:latin typeface="Times New Roman"/>
                          <a:ea typeface="SimSun"/>
                        </a:rPr>
                        <a:t>-7</a:t>
                      </a:r>
                      <a:r>
                        <a:rPr lang="ru-RU" sz="2400" dirty="0">
                          <a:effectLst/>
                          <a:latin typeface="Times New Roman"/>
                          <a:ea typeface="SimSun"/>
                        </a:rPr>
                        <a:t> - 1·10</a:t>
                      </a:r>
                      <a:r>
                        <a:rPr lang="ru-RU" sz="2400" baseline="30000" dirty="0">
                          <a:effectLst/>
                          <a:latin typeface="Times New Roman"/>
                          <a:ea typeface="SimSun"/>
                        </a:rPr>
                        <a:t>-6</a:t>
                      </a:r>
                      <a:endParaRPr lang="ru-RU" sz="2400" dirty="0">
                        <a:effectLst/>
                        <a:latin typeface="Times New Roman"/>
                        <a:ea typeface="SimSun"/>
                      </a:endParaRPr>
                    </a:p>
                  </a:txBody>
                  <a:tcPr marL="68580" marR="68580" marT="0" marB="0"/>
                </a:tc>
              </a:tr>
              <a:tr h="370840">
                <a:tc>
                  <a:txBody>
                    <a:bodyPr/>
                    <a:lstStyle/>
                    <a:p>
                      <a:pPr marL="457200" indent="359410" algn="just">
                        <a:lnSpc>
                          <a:spcPct val="115000"/>
                        </a:lnSpc>
                        <a:spcAft>
                          <a:spcPts val="0"/>
                        </a:spcAft>
                      </a:pPr>
                      <a:r>
                        <a:rPr lang="kk-KZ" sz="2400">
                          <a:effectLst/>
                          <a:latin typeface="Times New Roman"/>
                          <a:ea typeface="Times New Roman"/>
                          <a:cs typeface="Times New Roman"/>
                        </a:rPr>
                        <a:t>Түтін </a:t>
                      </a:r>
                      <a:r>
                        <a:rPr lang="ru-RU" sz="2400">
                          <a:effectLst/>
                          <a:latin typeface="Times New Roman"/>
                          <a:ea typeface="Times New Roman"/>
                          <a:cs typeface="Times New Roman"/>
                        </a:rPr>
                        <a:t>Р</a:t>
                      </a:r>
                      <a:r>
                        <a:rPr lang="ru-RU" sz="2400" baseline="-25000">
                          <a:effectLst/>
                          <a:latin typeface="Times New Roman"/>
                          <a:ea typeface="Times New Roman"/>
                          <a:cs typeface="Times New Roman"/>
                        </a:rPr>
                        <a:t>2</a:t>
                      </a:r>
                      <a:r>
                        <a:rPr lang="ru-RU" sz="2400">
                          <a:effectLst/>
                          <a:latin typeface="Times New Roman"/>
                          <a:ea typeface="Times New Roman"/>
                          <a:cs typeface="Times New Roman"/>
                        </a:rPr>
                        <a:t>О</a:t>
                      </a:r>
                      <a:r>
                        <a:rPr lang="ru-RU" sz="2400" baseline="-25000">
                          <a:effectLst/>
                          <a:latin typeface="Times New Roman"/>
                          <a:ea typeface="Times New Roman"/>
                          <a:cs typeface="Times New Roman"/>
                        </a:rPr>
                        <a:t>5</a:t>
                      </a:r>
                      <a:endParaRPr lang="ru-RU" sz="2400">
                        <a:effectLst/>
                        <a:latin typeface="Calibri"/>
                        <a:ea typeface="Times New Roman"/>
                        <a:cs typeface="Times New Roman"/>
                      </a:endParaRPr>
                    </a:p>
                  </a:txBody>
                  <a:tcPr marL="68580" marR="68580" marT="0" marB="0"/>
                </a:tc>
                <a:tc>
                  <a:txBody>
                    <a:bodyPr/>
                    <a:lstStyle/>
                    <a:p>
                      <a:pPr algn="ctr">
                        <a:spcAft>
                          <a:spcPts val="0"/>
                        </a:spcAft>
                      </a:pPr>
                      <a:r>
                        <a:rPr lang="ru-RU" sz="2400" dirty="0">
                          <a:effectLst/>
                          <a:latin typeface="Times New Roman"/>
                          <a:ea typeface="SimSun"/>
                        </a:rPr>
                        <a:t>5·10</a:t>
                      </a:r>
                      <a:r>
                        <a:rPr lang="ru-RU" sz="2400" baseline="30000" dirty="0">
                          <a:effectLst/>
                          <a:latin typeface="Times New Roman"/>
                          <a:ea typeface="SimSun"/>
                        </a:rPr>
                        <a:t>-6</a:t>
                      </a:r>
                      <a:r>
                        <a:rPr lang="ru-RU" sz="2400" dirty="0">
                          <a:effectLst/>
                          <a:latin typeface="Times New Roman"/>
                          <a:ea typeface="SimSun"/>
                        </a:rPr>
                        <a:t> - 1·10</a:t>
                      </a:r>
                      <a:r>
                        <a:rPr lang="ru-RU" sz="2400" baseline="30000" dirty="0">
                          <a:effectLst/>
                          <a:latin typeface="Times New Roman"/>
                          <a:ea typeface="SimSun"/>
                        </a:rPr>
                        <a:t>-6</a:t>
                      </a:r>
                      <a:endParaRPr lang="ru-RU" sz="2400" dirty="0">
                        <a:effectLst/>
                        <a:latin typeface="Times New Roman"/>
                        <a:ea typeface="SimSun"/>
                      </a:endParaRPr>
                    </a:p>
                  </a:txBody>
                  <a:tcPr marL="68580" marR="68580" marT="0" marB="0"/>
                </a:tc>
              </a:tr>
            </a:tbl>
          </a:graphicData>
        </a:graphic>
      </p:graphicFrame>
    </p:spTree>
    <p:extLst>
      <p:ext uri="{BB962C8B-B14F-4D97-AF65-F5344CB8AC3E}">
        <p14:creationId xmlns="" xmlns:p14="http://schemas.microsoft.com/office/powerpoint/2010/main" val="1775879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70000" lnSpcReduction="20000"/>
          </a:bodyPr>
          <a:lstStyle/>
          <a:p>
            <a:r>
              <a:rPr lang="kk-KZ" dirty="0"/>
              <a:t>Газды дисперсиялық ортасы бар жүйелерді </a:t>
            </a:r>
            <a:r>
              <a:rPr lang="kk-KZ" b="1" dirty="0"/>
              <a:t>шығу тегі бойынша </a:t>
            </a:r>
            <a:r>
              <a:rPr lang="kk-KZ" dirty="0"/>
              <a:t>диспергациялық және конденсациялық деп бөлінеді. </a:t>
            </a:r>
            <a:endParaRPr lang="kk-KZ" dirty="0" smtClean="0"/>
          </a:p>
          <a:p>
            <a:r>
              <a:rPr lang="kk-KZ" dirty="0" smtClean="0"/>
              <a:t>Дисперсиялық </a:t>
            </a:r>
            <a:r>
              <a:rPr lang="kk-KZ" dirty="0"/>
              <a:t>аэрозольдер қатты немесе сұйық денелерді диспергирлеу (майдалау, ұнтақтау) кезінде немесе ұнтақ тәрізді денелерді өлшенген күйге ауыстырғанда </a:t>
            </a:r>
            <a:r>
              <a:rPr lang="kk-KZ" dirty="0" smtClean="0"/>
              <a:t>түзіледі.</a:t>
            </a:r>
          </a:p>
          <a:p>
            <a:r>
              <a:rPr lang="kk-KZ" dirty="0"/>
              <a:t>Диспергациялық аэрозольдер, қатты денелерді уатқанда немесе сұйықтықты шашқанда түзіледі, лиозольдер диспергілеу арқылы алынатын болғандықтан бөлшектерінің өлшемі біршама үлкен болады, әдетте олар полидисперсті болып келеді. </a:t>
            </a:r>
            <a:endParaRPr lang="kk-KZ" dirty="0" smtClean="0"/>
          </a:p>
          <a:p>
            <a:r>
              <a:rPr lang="kk-KZ" dirty="0" smtClean="0"/>
              <a:t>Конденсирленген </a:t>
            </a:r>
            <a:r>
              <a:rPr lang="kk-KZ" dirty="0"/>
              <a:t>аэрозольдер – қаныққан булардың көлемді конденсациясы кезінде денелердің булану салдарынан, сонымен қатар плазма мен лазерлік сәулеленудің әсерінен, газды химиялық реакцияның нәтижесінде болуы мүмкін. </a:t>
            </a:r>
            <a:r>
              <a:rPr lang="kk-KZ" dirty="0" smtClean="0"/>
              <a:t>Химиялық </a:t>
            </a:r>
            <a:r>
              <a:rPr lang="kk-KZ" dirty="0"/>
              <a:t>реакциялардың нәтижесінде немесе қаныққан булардан конденсация әдісімен алынған аэрозольдер керісінше әдетте бөлшектерінің өлшемі біркелкілеу келетін жоғарыдисперсті жүйелер болып табылады. </a:t>
            </a:r>
            <a:endParaRPr lang="ru-RU" dirty="0"/>
          </a:p>
          <a:p>
            <a:endParaRPr lang="ru-RU" dirty="0"/>
          </a:p>
        </p:txBody>
      </p:sp>
    </p:spTree>
    <p:extLst>
      <p:ext uri="{BB962C8B-B14F-4D97-AF65-F5344CB8AC3E}">
        <p14:creationId xmlns="" xmlns:p14="http://schemas.microsoft.com/office/powerpoint/2010/main" val="3386441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txBody>
          <a:bodyPr>
            <a:normAutofit/>
          </a:bodyPr>
          <a:lstStyle/>
          <a:p>
            <a:r>
              <a:rPr lang="kk-KZ" dirty="0"/>
              <a:t>Жер атмосферасында әртүрлі </a:t>
            </a:r>
            <a:r>
              <a:rPr lang="kk-KZ" b="1" dirty="0"/>
              <a:t>табиғи үрдістердің жүру нәтижесінде </a:t>
            </a:r>
            <a:r>
              <a:rPr lang="kk-KZ" dirty="0"/>
              <a:t>түзілетін және антропилдік әсерден болатын аэрозольдерді ажыратамыз. Біріншісі – </a:t>
            </a:r>
            <a:r>
              <a:rPr lang="kk-KZ" i="1" dirty="0"/>
              <a:t>табиғи</a:t>
            </a:r>
            <a:r>
              <a:rPr lang="kk-KZ" dirty="0"/>
              <a:t> деп аталса, екіншісі – </a:t>
            </a:r>
            <a:r>
              <a:rPr lang="kk-KZ" i="1" dirty="0"/>
              <a:t>техникалық</a:t>
            </a:r>
            <a:r>
              <a:rPr lang="kk-KZ" dirty="0"/>
              <a:t> деп аталады. Техникалық аэрозольдер кенді, көмірді өндіру материалдарды ұсақтау, цемент өндірісінде, отынды жағу мен басқа да технологиялық үрдістер кезінде </a:t>
            </a:r>
            <a:r>
              <a:rPr lang="kk-KZ" dirty="0" smtClean="0"/>
              <a:t>түзіледі.</a:t>
            </a:r>
            <a:endParaRPr lang="ru-RU" dirty="0"/>
          </a:p>
        </p:txBody>
      </p:sp>
    </p:spTree>
    <p:extLst>
      <p:ext uri="{BB962C8B-B14F-4D97-AF65-F5344CB8AC3E}">
        <p14:creationId xmlns="" xmlns:p14="http://schemas.microsoft.com/office/powerpoint/2010/main" val="1529766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txBody>
          <a:bodyPr>
            <a:normAutofit fontScale="92500" lnSpcReduction="20000"/>
          </a:bodyPr>
          <a:lstStyle/>
          <a:p>
            <a:r>
              <a:rPr lang="kk-KZ" dirty="0" smtClean="0"/>
              <a:t>Аэрозольді </a:t>
            </a:r>
            <a:r>
              <a:rPr lang="kk-KZ" b="1" dirty="0" smtClean="0"/>
              <a:t>бөлшектердің әртүрлі пішіндерін үш өлшем бойынша</a:t>
            </a:r>
            <a:r>
              <a:rPr lang="kk-KZ" dirty="0" smtClean="0"/>
              <a:t> бөлшектердің салыстырмалы түрде созылып жатуына байланысты үш классқа бөлген дұрыс:</a:t>
            </a:r>
            <a:endParaRPr lang="ru-RU" dirty="0" smtClean="0"/>
          </a:p>
          <a:p>
            <a:pPr marL="514350" lvl="0" indent="-514350">
              <a:buFont typeface="+mj-lt"/>
              <a:buAutoNum type="arabicPeriod"/>
            </a:pPr>
            <a:r>
              <a:rPr lang="kk-KZ" dirty="0" smtClean="0"/>
              <a:t>Изометрлік </a:t>
            </a:r>
            <a:r>
              <a:rPr lang="kk-KZ" dirty="0"/>
              <a:t>бөлшектер бұлар үшін барлық үш өлшем бір-бірімен шамалас болып келеді (сфера, дұрыс көпбұрышты және оларға пішіні жағынан  жақын бөлшектер);</a:t>
            </a:r>
            <a:endParaRPr lang="ru-RU" dirty="0"/>
          </a:p>
          <a:p>
            <a:pPr marL="514350" lvl="0" indent="-514350">
              <a:buFont typeface="+mj-lt"/>
              <a:buAutoNum type="arabicPeriod"/>
            </a:pPr>
            <a:r>
              <a:rPr lang="kk-KZ" dirty="0"/>
              <a:t>Екі өлшемі бойынша қашықтығы үшіншіге қарағанда үшкірірек бөлшектер (пластинкалар, дискілер, жапырақшалар);</a:t>
            </a:r>
            <a:endParaRPr lang="ru-RU" dirty="0"/>
          </a:p>
          <a:p>
            <a:pPr marL="514350" lvl="0" indent="-514350">
              <a:buFont typeface="+mj-lt"/>
              <a:buAutoNum type="arabicPeriod"/>
            </a:pPr>
            <a:r>
              <a:rPr lang="kk-KZ" dirty="0"/>
              <a:t>Бір өлшемді артық бөлшектер (призмалар, талшықтар).</a:t>
            </a:r>
            <a:endParaRPr lang="ru-RU" dirty="0"/>
          </a:p>
          <a:p>
            <a:pPr marL="514350" indent="-514350">
              <a:buFont typeface="+mj-lt"/>
              <a:buAutoNum type="arabicPeriod"/>
            </a:pPr>
            <a:endParaRPr lang="ru-RU" dirty="0"/>
          </a:p>
        </p:txBody>
      </p:sp>
    </p:spTree>
    <p:extLst>
      <p:ext uri="{BB962C8B-B14F-4D97-AF65-F5344CB8AC3E}">
        <p14:creationId xmlns="" xmlns:p14="http://schemas.microsoft.com/office/powerpoint/2010/main" val="90751159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855</Words>
  <Application>Microsoft Office PowerPoint</Application>
  <PresentationFormat>Экран (4:3)</PresentationFormat>
  <Paragraphs>93</Paragraphs>
  <Slides>11</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Дәріс 9. «Аэрозольдер. Аэрозольдердің жіктелуі»</vt:lpstr>
      <vt:lpstr>Слайд 2</vt:lpstr>
      <vt:lpstr> Белгілі аэрозольдерге келесілер жатады: </vt:lpstr>
      <vt:lpstr>1 кесте. Аэрозольдердің жіктелуі  </vt:lpstr>
      <vt:lpstr>Слайд 5</vt:lpstr>
      <vt:lpstr>Кесте 2. Кейбір аэрозольдер бөлшектерінің өлшемдері</vt:lpstr>
      <vt:lpstr>Слайд 7</vt:lpstr>
      <vt:lpstr>Слайд 8</vt:lpstr>
      <vt:lpstr>Слайд 9</vt:lpstr>
      <vt:lpstr>Слайд 10</vt:lpstr>
      <vt:lpstr> 3 кесте. Түтіндегі бөлшектердің тығыздығы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Аэрозольдердің жіктелуі</dc:title>
  <dc:creator>Оспанова Жанар</dc:creator>
  <cp:lastModifiedBy>Admin</cp:lastModifiedBy>
  <cp:revision>4</cp:revision>
  <dcterms:created xsi:type="dcterms:W3CDTF">2016-03-16T07:37:33Z</dcterms:created>
  <dcterms:modified xsi:type="dcterms:W3CDTF">2021-10-26T14:07:11Z</dcterms:modified>
</cp:coreProperties>
</file>